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82" r:id="rId2"/>
    <p:sldId id="267" r:id="rId3"/>
    <p:sldId id="287" r:id="rId4"/>
    <p:sldId id="395" r:id="rId5"/>
    <p:sldId id="397" r:id="rId6"/>
    <p:sldId id="308" r:id="rId7"/>
    <p:sldId id="294" r:id="rId8"/>
    <p:sldId id="396" r:id="rId9"/>
    <p:sldId id="400" r:id="rId10"/>
    <p:sldId id="398" r:id="rId11"/>
    <p:sldId id="39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92" d="100"/>
          <a:sy n="92" d="100"/>
        </p:scale>
        <p:origin x="114"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1" name="Picture 10"/>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1524000"/>
            <a:ext cx="11277601" cy="3954872"/>
          </a:xfrm>
          <a:prstGeom prst="rect">
            <a:avLst/>
          </a:prstGeom>
        </p:spPr>
      </p:pic>
      <p:sp>
        <p:nvSpPr>
          <p:cNvPr id="4" name="TextBox 3"/>
          <p:cNvSpPr txBox="1">
            <a:spLocks noChangeArrowheads="1"/>
          </p:cNvSpPr>
          <p:nvPr userDrawn="1"/>
        </p:nvSpPr>
        <p:spPr bwMode="auto">
          <a:xfrm>
            <a:off x="7416800" y="5867400"/>
            <a:ext cx="3556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endParaRPr lang="en-US" altLang="en-US" sz="1800"/>
          </a:p>
        </p:txBody>
      </p:sp>
      <p:sp>
        <p:nvSpPr>
          <p:cNvPr id="3" name="Subtitle 2"/>
          <p:cNvSpPr>
            <a:spLocks noGrp="1"/>
          </p:cNvSpPr>
          <p:nvPr>
            <p:ph type="subTitle" idx="1"/>
          </p:nvPr>
        </p:nvSpPr>
        <p:spPr>
          <a:xfrm>
            <a:off x="275119" y="5703888"/>
            <a:ext cx="8615680" cy="1066800"/>
          </a:xfrm>
        </p:spPr>
        <p:txBody>
          <a:bodyPr>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Date Placeholder 3"/>
          <p:cNvSpPr>
            <a:spLocks noGrp="1"/>
          </p:cNvSpPr>
          <p:nvPr>
            <p:ph type="dt" sz="half" idx="10"/>
          </p:nvPr>
        </p:nvSpPr>
        <p:spPr/>
        <p:txBody>
          <a:bodyPr/>
          <a:lstStyle>
            <a:lvl1pPr>
              <a:defRPr/>
            </a:lvl1pPr>
          </a:lstStyle>
          <a:p>
            <a:fld id="{ECFB4D4D-AE5A-4C23-ACA4-B8D7EF78F644}" type="datetime1">
              <a:rPr lang="en-US" altLang="en-US" smtClean="0"/>
              <a:t>9/14/2026</a:t>
            </a:fld>
            <a:endParaRPr lang="en-US" altLang="en-US" sz="1000">
              <a:solidFill>
                <a:srgbClr val="A0A0A0"/>
              </a:solidFill>
            </a:endParaRPr>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Slide Number Placeholder 5"/>
          <p:cNvSpPr>
            <a:spLocks noGrp="1"/>
          </p:cNvSpPr>
          <p:nvPr>
            <p:ph type="sldNum" sz="quarter" idx="12"/>
          </p:nvPr>
        </p:nvSpPr>
        <p:spPr/>
        <p:txBody>
          <a:bodyPr/>
          <a:lstStyle>
            <a:lvl1pPr>
              <a:defRPr/>
            </a:lvl1pPr>
          </a:lstStyle>
          <a:p>
            <a:fld id="{32030DFE-F823-49E2-B07C-3FB7AFFE4DD2}" type="slidenum">
              <a:rPr lang="en-US" altLang="en-US"/>
              <a:pPr/>
              <a:t>‹#›</a:t>
            </a:fld>
            <a:endParaRPr lang="en-US" altLang="en-US"/>
          </a:p>
        </p:txBody>
      </p:sp>
      <p:pic>
        <p:nvPicPr>
          <p:cNvPr id="8" name="Picture 2" descr="New_DOE_Logo_Color_800x200.pn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101601" y="114300"/>
            <a:ext cx="4481359" cy="84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42945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08000" y="304800"/>
            <a:ext cx="10160000" cy="1143000"/>
          </a:xfrm>
        </p:spPr>
        <p:txBody>
          <a:bodyPr/>
          <a:lstStyle>
            <a:lvl1pPr algn="ctr">
              <a:defRPr sz="3600" b="1" i="0">
                <a:latin typeface="Calibri" panose="020F050202020403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342900" indent="-228600">
              <a:buFont typeface="Wingdings" panose="05000000000000000000" pitchFamily="2" charset="2"/>
              <a:buChar char="§"/>
              <a:defRPr>
                <a:latin typeface="Calibri" panose="020F0502020204030204" pitchFamily="34" charset="0"/>
              </a:defRPr>
            </a:lvl1pPr>
            <a:lvl2pPr>
              <a:defRPr>
                <a:latin typeface="Calibri" panose="020F0502020204030204" pitchFamily="34" charset="0"/>
              </a:defRPr>
            </a:lvl2pPr>
            <a:lvl3pPr>
              <a:defRPr>
                <a:latin typeface="Calibri" panose="020F0502020204030204" pitchFamily="34" charset="0"/>
              </a:defRPr>
            </a:lvl3pPr>
            <a:lvl4pPr>
              <a:defRPr>
                <a:latin typeface="Calibri" panose="020F0502020204030204" pitchFamily="34" charset="0"/>
              </a:defRPr>
            </a:lvl4pPr>
            <a:lvl5pPr>
              <a:defRPr>
                <a:latin typeface="Calibri" panose="020F05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379200" y="5648326"/>
            <a:ext cx="711200" cy="396875"/>
          </a:xfrm>
          <a:ln/>
        </p:spPr>
        <p:txBody>
          <a:bodyPr anchor="ctr" anchorCtr="1"/>
          <a:lstStyle>
            <a:lvl1pPr>
              <a:defRPr/>
            </a:lvl1pPr>
          </a:lstStyle>
          <a:p>
            <a:fld id="{67C7B901-DD5A-4D63-983D-2E3EEDC6FDFD}" type="slidenum">
              <a:rPr lang="en-US" altLang="en-US"/>
              <a:pPr/>
              <a:t>‹#›</a:t>
            </a:fld>
            <a:endParaRPr lang="en-US" altLang="en-US" dirty="0"/>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Date Placeholder 3"/>
          <p:cNvSpPr>
            <a:spLocks noGrp="1"/>
          </p:cNvSpPr>
          <p:nvPr>
            <p:ph type="dt" sz="half" idx="12"/>
          </p:nvPr>
        </p:nvSpPr>
        <p:spPr/>
        <p:txBody>
          <a:bodyPr/>
          <a:lstStyle>
            <a:lvl1pPr>
              <a:defRPr/>
            </a:lvl1pPr>
          </a:lstStyle>
          <a:p>
            <a:fld id="{E708BA39-88DE-4ACF-B429-E139082B7733}" type="datetime1">
              <a:rPr lang="en-US" altLang="en-US" smtClean="0"/>
              <a:t>9/14/2026</a:t>
            </a:fld>
            <a:endParaRPr lang="en-US" altLang="en-US" sz="1000">
              <a:solidFill>
                <a:srgbClr val="A0A0A0"/>
              </a:solidFill>
            </a:endParaRP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3200" y="6400801"/>
            <a:ext cx="3752395"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724354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2032000" y="274638"/>
            <a:ext cx="8737600" cy="1143000"/>
          </a:xfrm>
        </p:spPr>
        <p:txBody>
          <a:bodyPr/>
          <a:lstStyle/>
          <a:p>
            <a:r>
              <a:rPr lang="en-US"/>
              <a:t>Click to edit Master title style</a:t>
            </a:r>
          </a:p>
        </p:txBody>
      </p:sp>
      <p:sp>
        <p:nvSpPr>
          <p:cNvPr id="3" name="Slide Number Placeholder 5"/>
          <p:cNvSpPr>
            <a:spLocks noGrp="1"/>
          </p:cNvSpPr>
          <p:nvPr>
            <p:ph type="sldNum" sz="quarter" idx="10"/>
          </p:nvPr>
        </p:nvSpPr>
        <p:spPr>
          <a:ln/>
        </p:spPr>
        <p:txBody>
          <a:bodyPr/>
          <a:lstStyle>
            <a:lvl1pPr>
              <a:defRPr/>
            </a:lvl1pPr>
          </a:lstStyle>
          <a:p>
            <a:fld id="{AF8961DD-2D4A-4FC4-A1D3-FC65AD164CE1}" type="slidenum">
              <a:rPr lang="en-US" altLang="en-US"/>
              <a:pPr/>
              <a:t>‹#›</a:t>
            </a:fld>
            <a:endParaRPr lang="en-US" altLang="en-US"/>
          </a:p>
        </p:txBody>
      </p:sp>
      <p:sp>
        <p:nvSpPr>
          <p:cNvPr id="4" name="Footer Placeholder 4"/>
          <p:cNvSpPr>
            <a:spLocks noGrp="1"/>
          </p:cNvSpPr>
          <p:nvPr>
            <p:ph type="ftr" sz="quarter" idx="11"/>
          </p:nvPr>
        </p:nvSpPr>
        <p:spPr/>
        <p:txBody>
          <a:bodyPr/>
          <a:lstStyle>
            <a:lvl1pPr>
              <a:defRPr/>
            </a:lvl1pPr>
          </a:lstStyle>
          <a:p>
            <a:endParaRPr lang="en-US" altLang="en-US"/>
          </a:p>
        </p:txBody>
      </p:sp>
      <p:sp>
        <p:nvSpPr>
          <p:cNvPr id="5" name="Date Placeholder 3"/>
          <p:cNvSpPr>
            <a:spLocks noGrp="1"/>
          </p:cNvSpPr>
          <p:nvPr>
            <p:ph type="dt" sz="half" idx="12"/>
          </p:nvPr>
        </p:nvSpPr>
        <p:spPr/>
        <p:txBody>
          <a:bodyPr/>
          <a:lstStyle>
            <a:lvl1pPr>
              <a:defRPr/>
            </a:lvl1pPr>
          </a:lstStyle>
          <a:p>
            <a:fld id="{53E469B9-8DB9-4592-8994-E53B8C667F22}" type="datetime1">
              <a:rPr lang="en-US" altLang="en-US" smtClean="0"/>
              <a:t>9/14/2026</a:t>
            </a:fld>
            <a:endParaRPr lang="en-US" altLang="en-US" sz="1000">
              <a:solidFill>
                <a:srgbClr val="A0A0A0"/>
              </a:solidFill>
            </a:endParaRP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3200" y="6477001"/>
            <a:ext cx="3064933"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12801" y="457201"/>
            <a:ext cx="1123951" cy="842963"/>
          </a:xfrm>
          <a:prstGeom prst="rect">
            <a:avLst/>
          </a:prstGeom>
          <a:noFill/>
          <a:ln>
            <a:noFill/>
          </a:ln>
          <a:effectLst/>
          <a:extLst>
            <a:ext uri="{909E8E84-426E-40DD-AFC4-6F175D3DCCD1}">
              <a14:hiddenFill xmlns:a14="http://schemas.microsoft.com/office/drawing/2010/main">
                <a:solidFill>
                  <a:schemeClr val="folHlink"/>
                </a:solidFill>
              </a14:hiddenFill>
            </a:ext>
            <a:ext uri="{91240B29-F687-4F45-9708-019B960494DF}">
              <a14:hiddenLine xmlns:a14="http://schemas.microsoft.com/office/drawing/2010/main" w="9525" cap="flat">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accent1"/>
                  </a:outerShdw>
                </a:effectLst>
              </a14:hiddenEffects>
            </a:ext>
          </a:extLst>
        </p:spPr>
      </p:pic>
    </p:spTree>
    <p:extLst>
      <p:ext uri="{BB962C8B-B14F-4D97-AF65-F5344CB8AC3E}">
        <p14:creationId xmlns:p14="http://schemas.microsoft.com/office/powerpoint/2010/main" val="11232408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5" y="5486400"/>
            <a:ext cx="10212916" cy="1168400"/>
          </a:xfrm>
        </p:spPr>
        <p:txBody>
          <a:bodyPr anchor="t"/>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963085" y="3852863"/>
            <a:ext cx="8180916"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Slide Number Placeholder 5"/>
          <p:cNvSpPr>
            <a:spLocks noGrp="1"/>
          </p:cNvSpPr>
          <p:nvPr>
            <p:ph type="sldNum" sz="quarter" idx="10"/>
          </p:nvPr>
        </p:nvSpPr>
        <p:spPr>
          <a:ln/>
        </p:spPr>
        <p:txBody>
          <a:bodyPr/>
          <a:lstStyle>
            <a:lvl1pPr>
              <a:defRPr/>
            </a:lvl1pPr>
          </a:lstStyle>
          <a:p>
            <a:fld id="{A6DE31D1-5C7C-4B48-BF31-7FEBA3D62534}" type="slidenum">
              <a:rPr lang="en-US" altLang="en-US"/>
              <a:pPr/>
              <a:t>‹#›</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Date Placeholder 3"/>
          <p:cNvSpPr>
            <a:spLocks noGrp="1"/>
          </p:cNvSpPr>
          <p:nvPr>
            <p:ph type="dt" sz="half" idx="12"/>
          </p:nvPr>
        </p:nvSpPr>
        <p:spPr/>
        <p:txBody>
          <a:bodyPr/>
          <a:lstStyle>
            <a:lvl1pPr>
              <a:defRPr/>
            </a:lvl1pPr>
          </a:lstStyle>
          <a:p>
            <a:fld id="{A08670C1-24F1-4548-A7C0-E8D967906F50}" type="datetime1">
              <a:rPr lang="en-US" altLang="en-US" smtClean="0"/>
              <a:t>9/14/2026</a:t>
            </a:fld>
            <a:endParaRPr lang="en-US" altLang="en-US" sz="1000">
              <a:solidFill>
                <a:srgbClr val="A0A0A0"/>
              </a:solidFill>
            </a:endParaRPr>
          </a:p>
        </p:txBody>
      </p:sp>
    </p:spTree>
    <p:extLst>
      <p:ext uri="{BB962C8B-B14F-4D97-AF65-F5344CB8AC3E}">
        <p14:creationId xmlns:p14="http://schemas.microsoft.com/office/powerpoint/2010/main" val="18648474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Content Placeholder 2"/>
          <p:cNvSpPr>
            <a:spLocks noGrp="1"/>
          </p:cNvSpPr>
          <p:nvPr>
            <p:ph sz="half" idx="1"/>
          </p:nvPr>
        </p:nvSpPr>
        <p:spPr>
          <a:xfrm>
            <a:off x="609600" y="1536192"/>
            <a:ext cx="4876800" cy="4590288"/>
          </a:xfrm>
        </p:spPr>
        <p:txBody>
          <a:bodyPr/>
          <a:lstStyle>
            <a:lvl1pPr marL="342900" indent="-228600">
              <a:buFont typeface="Wingdings" panose="05000000000000000000" pitchFamily="2" charset="2"/>
              <a:buChar cha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5892800" y="1536192"/>
            <a:ext cx="4876800" cy="4590288"/>
          </a:xfrm>
        </p:spPr>
        <p:txBody>
          <a:bodyPr/>
          <a:lstStyle>
            <a:lvl1pPr marL="342900" indent="-228600">
              <a:buFont typeface="Wingdings" panose="05000000000000000000" pitchFamily="2" charset="2"/>
              <a:buChar cha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0"/>
          </p:nvPr>
        </p:nvSpPr>
        <p:spPr>
          <a:ln/>
        </p:spPr>
        <p:txBody>
          <a:bodyPr/>
          <a:lstStyle>
            <a:lvl1pPr>
              <a:defRPr/>
            </a:lvl1pPr>
          </a:lstStyle>
          <a:p>
            <a:fld id="{252B5F49-63B5-4AEA-AE3E-E525191AD674}" type="slidenum">
              <a:rPr lang="en-US" altLang="en-US"/>
              <a:pPr/>
              <a:t>‹#›</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Date Placeholder 3"/>
          <p:cNvSpPr>
            <a:spLocks noGrp="1"/>
          </p:cNvSpPr>
          <p:nvPr>
            <p:ph type="dt" sz="half" idx="12"/>
          </p:nvPr>
        </p:nvSpPr>
        <p:spPr/>
        <p:txBody>
          <a:bodyPr/>
          <a:lstStyle>
            <a:lvl1pPr>
              <a:defRPr/>
            </a:lvl1pPr>
          </a:lstStyle>
          <a:p>
            <a:fld id="{ED06709A-F153-4981-8649-041E08B8F10D}" type="datetime1">
              <a:rPr lang="en-US" altLang="en-US" smtClean="0"/>
              <a:t>9/14/2026</a:t>
            </a:fld>
            <a:endParaRPr lang="en-US" altLang="en-US" sz="1000">
              <a:solidFill>
                <a:srgbClr val="A0A0A0"/>
              </a:solidFill>
            </a:endParaRP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3200" y="6400801"/>
            <a:ext cx="3752395"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19321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Text Placeholder 2"/>
          <p:cNvSpPr>
            <a:spLocks noGrp="1"/>
          </p:cNvSpPr>
          <p:nvPr>
            <p:ph type="body" idx="1"/>
          </p:nvPr>
        </p:nvSpPr>
        <p:spPr>
          <a:xfrm>
            <a:off x="6096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892800" y="1535113"/>
            <a:ext cx="48768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892800" y="2174875"/>
            <a:ext cx="48768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0"/>
          </p:nvPr>
        </p:nvSpPr>
        <p:spPr>
          <a:ln/>
        </p:spPr>
        <p:txBody>
          <a:bodyPr/>
          <a:lstStyle>
            <a:lvl1pPr>
              <a:defRPr/>
            </a:lvl1pPr>
          </a:lstStyle>
          <a:p>
            <a:fld id="{29362F38-8291-4427-85DA-B99EBB5E5C1F}" type="slidenum">
              <a:rPr lang="en-US" altLang="en-US"/>
              <a:pPr/>
              <a:t>‹#›</a:t>
            </a:fld>
            <a:endParaRPr lang="en-US" altLang="en-US"/>
          </a:p>
        </p:txBody>
      </p:sp>
      <p:sp>
        <p:nvSpPr>
          <p:cNvPr id="8" name="Footer Placeholder 4"/>
          <p:cNvSpPr>
            <a:spLocks noGrp="1"/>
          </p:cNvSpPr>
          <p:nvPr>
            <p:ph type="ftr" sz="quarter" idx="11"/>
          </p:nvPr>
        </p:nvSpPr>
        <p:spPr/>
        <p:txBody>
          <a:bodyPr/>
          <a:lstStyle>
            <a:lvl1pPr>
              <a:defRPr/>
            </a:lvl1pPr>
          </a:lstStyle>
          <a:p>
            <a:endParaRPr lang="en-US" altLang="en-US"/>
          </a:p>
        </p:txBody>
      </p:sp>
      <p:sp>
        <p:nvSpPr>
          <p:cNvPr id="9" name="Date Placeholder 3"/>
          <p:cNvSpPr>
            <a:spLocks noGrp="1"/>
          </p:cNvSpPr>
          <p:nvPr>
            <p:ph type="dt" sz="half" idx="12"/>
          </p:nvPr>
        </p:nvSpPr>
        <p:spPr/>
        <p:txBody>
          <a:bodyPr/>
          <a:lstStyle>
            <a:lvl1pPr>
              <a:defRPr/>
            </a:lvl1pPr>
          </a:lstStyle>
          <a:p>
            <a:fld id="{A338DD7F-692A-4796-943E-B8C0202C9572}" type="datetime1">
              <a:rPr lang="en-US" altLang="en-US" smtClean="0"/>
              <a:t>9/14/2026</a:t>
            </a:fld>
            <a:endParaRPr lang="en-US" altLang="en-US" sz="1000">
              <a:solidFill>
                <a:srgbClr val="A0A0A0"/>
              </a:solidFill>
            </a:endParaRPr>
          </a:p>
        </p:txBody>
      </p:sp>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3200" y="6400801"/>
            <a:ext cx="3752395"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6608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dirty="0"/>
              <a:t>Click to edit Master title style</a:t>
            </a:r>
          </a:p>
        </p:txBody>
      </p:sp>
      <p:sp>
        <p:nvSpPr>
          <p:cNvPr id="3" name="Slide Number Placeholder 5"/>
          <p:cNvSpPr>
            <a:spLocks noGrp="1"/>
          </p:cNvSpPr>
          <p:nvPr>
            <p:ph type="sldNum" sz="quarter" idx="10"/>
          </p:nvPr>
        </p:nvSpPr>
        <p:spPr>
          <a:ln/>
        </p:spPr>
        <p:txBody>
          <a:bodyPr/>
          <a:lstStyle>
            <a:lvl1pPr>
              <a:defRPr/>
            </a:lvl1pPr>
          </a:lstStyle>
          <a:p>
            <a:fld id="{B235BF9D-0AF7-4AE3-9C4C-F6BACA5E54ED}" type="slidenum">
              <a:rPr lang="en-US" altLang="en-US"/>
              <a:pPr/>
              <a:t>‹#›</a:t>
            </a:fld>
            <a:endParaRPr lang="en-US" altLang="en-US"/>
          </a:p>
        </p:txBody>
      </p:sp>
      <p:sp>
        <p:nvSpPr>
          <p:cNvPr id="4" name="Footer Placeholder 4"/>
          <p:cNvSpPr>
            <a:spLocks noGrp="1"/>
          </p:cNvSpPr>
          <p:nvPr>
            <p:ph type="ftr" sz="quarter" idx="11"/>
          </p:nvPr>
        </p:nvSpPr>
        <p:spPr/>
        <p:txBody>
          <a:bodyPr/>
          <a:lstStyle>
            <a:lvl1pPr>
              <a:defRPr/>
            </a:lvl1pPr>
          </a:lstStyle>
          <a:p>
            <a:endParaRPr lang="en-US" altLang="en-US"/>
          </a:p>
        </p:txBody>
      </p:sp>
      <p:sp>
        <p:nvSpPr>
          <p:cNvPr id="5" name="Date Placeholder 3"/>
          <p:cNvSpPr>
            <a:spLocks noGrp="1"/>
          </p:cNvSpPr>
          <p:nvPr>
            <p:ph type="dt" sz="half" idx="12"/>
          </p:nvPr>
        </p:nvSpPr>
        <p:spPr/>
        <p:txBody>
          <a:bodyPr/>
          <a:lstStyle>
            <a:lvl1pPr>
              <a:defRPr/>
            </a:lvl1pPr>
          </a:lstStyle>
          <a:p>
            <a:fld id="{2F9CFBBD-EC7C-4772-8737-A5B8B455E8E7}" type="datetime1">
              <a:rPr lang="en-US" altLang="en-US" smtClean="0"/>
              <a:t>9/14/2026</a:t>
            </a:fld>
            <a:endParaRPr lang="en-US" altLang="en-US" sz="1000">
              <a:solidFill>
                <a:srgbClr val="A0A0A0"/>
              </a:solidFill>
            </a:endParaRPr>
          </a:p>
        </p:txBody>
      </p:sp>
      <p:pic>
        <p:nvPicPr>
          <p:cNvPr id="6"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3200" y="6400801"/>
            <a:ext cx="3752395"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762991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Slide Number Placeholder 5"/>
          <p:cNvSpPr>
            <a:spLocks noGrp="1"/>
          </p:cNvSpPr>
          <p:nvPr>
            <p:ph type="sldNum" sz="quarter" idx="10"/>
          </p:nvPr>
        </p:nvSpPr>
        <p:spPr>
          <a:ln/>
        </p:spPr>
        <p:txBody>
          <a:bodyPr/>
          <a:lstStyle>
            <a:lvl1pPr>
              <a:defRPr/>
            </a:lvl1pPr>
          </a:lstStyle>
          <a:p>
            <a:fld id="{7B505CC7-1A24-4BE9-A86D-E38B92725DDC}" type="slidenum">
              <a:rPr lang="en-US" altLang="en-US"/>
              <a:pPr/>
              <a:t>‹#›</a:t>
            </a:fld>
            <a:endParaRPr lang="en-US" altLang="en-US"/>
          </a:p>
        </p:txBody>
      </p:sp>
      <p:sp>
        <p:nvSpPr>
          <p:cNvPr id="3" name="Footer Placeholder 4"/>
          <p:cNvSpPr>
            <a:spLocks noGrp="1"/>
          </p:cNvSpPr>
          <p:nvPr>
            <p:ph type="ftr" sz="quarter" idx="11"/>
          </p:nvPr>
        </p:nvSpPr>
        <p:spPr/>
        <p:txBody>
          <a:bodyPr/>
          <a:lstStyle>
            <a:lvl1pPr>
              <a:defRPr/>
            </a:lvl1pPr>
          </a:lstStyle>
          <a:p>
            <a:endParaRPr lang="en-US" altLang="en-US"/>
          </a:p>
        </p:txBody>
      </p:sp>
      <p:sp>
        <p:nvSpPr>
          <p:cNvPr id="4" name="Date Placeholder 3"/>
          <p:cNvSpPr>
            <a:spLocks noGrp="1"/>
          </p:cNvSpPr>
          <p:nvPr>
            <p:ph type="dt" sz="half" idx="12"/>
          </p:nvPr>
        </p:nvSpPr>
        <p:spPr/>
        <p:txBody>
          <a:bodyPr/>
          <a:lstStyle>
            <a:lvl1pPr>
              <a:defRPr/>
            </a:lvl1pPr>
          </a:lstStyle>
          <a:p>
            <a:fld id="{CD80AC54-4085-4C9C-A55E-CE06A788DDA8}" type="datetime1">
              <a:rPr lang="en-US" altLang="en-US" smtClean="0"/>
              <a:t>9/14/2026</a:t>
            </a:fld>
            <a:endParaRPr lang="en-US" altLang="en-US" sz="1000">
              <a:solidFill>
                <a:srgbClr val="A0A0A0"/>
              </a:solidFill>
            </a:endParaRPr>
          </a:p>
        </p:txBody>
      </p:sp>
      <p:pic>
        <p:nvPicPr>
          <p:cNvPr id="5" name="Picture 2" descr="New_DOE_Logo_Color_800x200.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406400" y="146051"/>
            <a:ext cx="2484967"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userDrawn="1"/>
        </p:nvSpPr>
        <p:spPr bwMode="auto">
          <a:xfrm>
            <a:off x="2997200" y="112714"/>
            <a:ext cx="2692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altLang="en-US" sz="1400" dirty="0">
                <a:solidFill>
                  <a:schemeClr val="tx2"/>
                </a:solidFill>
              </a:rPr>
              <a:t>Office of </a:t>
            </a:r>
          </a:p>
          <a:p>
            <a:pPr eaLnBrk="1" hangingPunct="1">
              <a:defRPr/>
            </a:pPr>
            <a:r>
              <a:rPr lang="en-US" altLang="en-US" sz="1400" dirty="0">
                <a:solidFill>
                  <a:schemeClr val="tx2"/>
                </a:solidFill>
              </a:rPr>
              <a:t>Nuclear Energy</a:t>
            </a:r>
          </a:p>
        </p:txBody>
      </p:sp>
      <p:cxnSp>
        <p:nvCxnSpPr>
          <p:cNvPr id="7" name="Straight Connector 6"/>
          <p:cNvCxnSpPr/>
          <p:nvPr userDrawn="1"/>
        </p:nvCxnSpPr>
        <p:spPr>
          <a:xfrm>
            <a:off x="2997200" y="146050"/>
            <a:ext cx="0" cy="457200"/>
          </a:xfrm>
          <a:prstGeom prst="line">
            <a:avLst/>
          </a:prstGeom>
          <a:ln w="19050">
            <a:solidFill>
              <a:schemeClr val="tx2"/>
            </a:solidFill>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4304974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54400" y="5495544"/>
            <a:ext cx="7315201" cy="594360"/>
          </a:xfrm>
        </p:spPr>
        <p:txBody>
          <a:bodyPr anchor="b"/>
          <a:lstStyle>
            <a:lvl1pPr algn="l">
              <a:defRPr sz="2200" b="1"/>
            </a:lvl1pPr>
          </a:lstStyle>
          <a:p>
            <a:r>
              <a:rPr lang="en-US" dirty="0"/>
              <a:t>Click to edit Master title style</a:t>
            </a:r>
          </a:p>
        </p:txBody>
      </p:sp>
      <p:sp>
        <p:nvSpPr>
          <p:cNvPr id="4" name="Text Placeholder 3"/>
          <p:cNvSpPr>
            <a:spLocks noGrp="1"/>
          </p:cNvSpPr>
          <p:nvPr>
            <p:ph type="body" sz="half" idx="2"/>
          </p:nvPr>
        </p:nvSpPr>
        <p:spPr>
          <a:xfrm>
            <a:off x="3454400" y="6096000"/>
            <a:ext cx="7315200" cy="609600"/>
          </a:xfrm>
        </p:spPr>
        <p:txBody>
          <a:bodyPr>
            <a:normAutofit/>
          </a:bodyPr>
          <a:lstStyle>
            <a:lvl1pPr marL="0" indent="0" algn="l">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9" name="Content Placeholder 8"/>
          <p:cNvSpPr>
            <a:spLocks noGrp="1"/>
          </p:cNvSpPr>
          <p:nvPr>
            <p:ph sz="quarter" idx="13"/>
          </p:nvPr>
        </p:nvSpPr>
        <p:spPr>
          <a:xfrm>
            <a:off x="406400" y="381000"/>
            <a:ext cx="10363200" cy="4942840"/>
          </a:xfrm>
        </p:spPr>
        <p:txBody>
          <a:bodyPr/>
          <a:lstStyle>
            <a:lvl1pPr marL="342900" indent="-228600">
              <a:buFont typeface="Wingdings" panose="05000000000000000000" pitchFamily="2" charset="2"/>
              <a:buChar cha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p:cNvSpPr>
            <a:spLocks noGrp="1"/>
          </p:cNvSpPr>
          <p:nvPr>
            <p:ph type="sldNum" sz="quarter" idx="14"/>
          </p:nvPr>
        </p:nvSpPr>
        <p:spPr>
          <a:ln/>
        </p:spPr>
        <p:txBody>
          <a:bodyPr/>
          <a:lstStyle>
            <a:lvl1pPr>
              <a:defRPr/>
            </a:lvl1pPr>
          </a:lstStyle>
          <a:p>
            <a:fld id="{E9D2972C-15ED-4BB8-989B-C473E4EAF14C}" type="slidenum">
              <a:rPr lang="en-US" altLang="en-US"/>
              <a:pPr/>
              <a:t>‹#›</a:t>
            </a:fld>
            <a:endParaRPr lang="en-US" altLang="en-US"/>
          </a:p>
        </p:txBody>
      </p:sp>
      <p:sp>
        <p:nvSpPr>
          <p:cNvPr id="6" name="Footer Placeholder 4"/>
          <p:cNvSpPr>
            <a:spLocks noGrp="1"/>
          </p:cNvSpPr>
          <p:nvPr>
            <p:ph type="ftr" sz="quarter" idx="15"/>
          </p:nvPr>
        </p:nvSpPr>
        <p:spPr/>
        <p:txBody>
          <a:bodyPr/>
          <a:lstStyle>
            <a:lvl1pPr>
              <a:defRPr/>
            </a:lvl1pPr>
          </a:lstStyle>
          <a:p>
            <a:endParaRPr lang="en-US" altLang="en-US"/>
          </a:p>
        </p:txBody>
      </p:sp>
      <p:sp>
        <p:nvSpPr>
          <p:cNvPr id="7" name="Date Placeholder 3"/>
          <p:cNvSpPr>
            <a:spLocks noGrp="1"/>
          </p:cNvSpPr>
          <p:nvPr>
            <p:ph type="dt" sz="half" idx="16"/>
          </p:nvPr>
        </p:nvSpPr>
        <p:spPr/>
        <p:txBody>
          <a:bodyPr/>
          <a:lstStyle>
            <a:lvl1pPr>
              <a:defRPr/>
            </a:lvl1pPr>
          </a:lstStyle>
          <a:p>
            <a:fld id="{E5AB150B-793A-4D30-BA6D-1DB025AC06AB}" type="datetime1">
              <a:rPr lang="en-US" altLang="en-US" smtClean="0"/>
              <a:t>9/14/2026</a:t>
            </a:fld>
            <a:endParaRPr lang="en-US" altLang="en-US" sz="1000">
              <a:solidFill>
                <a:srgbClr val="A0A0A0"/>
              </a:solidFill>
            </a:endParaRP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3200" y="6400801"/>
            <a:ext cx="3752395"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517099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54400" y="5495278"/>
            <a:ext cx="7311136" cy="594626"/>
          </a:xfrm>
        </p:spPr>
        <p:txBody>
          <a:bodyPr anchor="b"/>
          <a:lstStyle>
            <a:lvl1pPr algn="l">
              <a:defRPr sz="2200" b="1">
                <a:ln>
                  <a:noFill/>
                </a:ln>
                <a:solidFill>
                  <a:schemeClr val="tx2"/>
                </a:solidFill>
              </a:defRPr>
            </a:lvl1pPr>
          </a:lstStyle>
          <a:p>
            <a:r>
              <a:rPr lang="en-US" dirty="0"/>
              <a:t>Click to edit Master title style</a:t>
            </a:r>
          </a:p>
        </p:txBody>
      </p:sp>
      <p:sp>
        <p:nvSpPr>
          <p:cNvPr id="3" name="Picture Placeholder 2"/>
          <p:cNvSpPr>
            <a:spLocks noGrp="1"/>
          </p:cNvSpPr>
          <p:nvPr>
            <p:ph type="pic" idx="1"/>
          </p:nvPr>
        </p:nvSpPr>
        <p:spPr>
          <a:xfrm>
            <a:off x="0" y="0"/>
            <a:ext cx="11277600" cy="54864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3454400" y="6096000"/>
            <a:ext cx="7311136" cy="612648"/>
          </a:xfrm>
        </p:spPr>
        <p:txBody>
          <a:bodyPr>
            <a:normAutofit/>
          </a:bodyPr>
          <a:lstStyle>
            <a:lvl1pPr marL="0" indent="0" algn="l">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Slide Number Placeholder 5"/>
          <p:cNvSpPr>
            <a:spLocks noGrp="1"/>
          </p:cNvSpPr>
          <p:nvPr>
            <p:ph type="sldNum" sz="quarter" idx="10"/>
          </p:nvPr>
        </p:nvSpPr>
        <p:spPr>
          <a:ln/>
        </p:spPr>
        <p:txBody>
          <a:bodyPr/>
          <a:lstStyle>
            <a:lvl1pPr>
              <a:defRPr/>
            </a:lvl1pPr>
          </a:lstStyle>
          <a:p>
            <a:fld id="{BF741806-C69F-48A9-98FD-086DA86D672A}" type="slidenum">
              <a:rPr lang="en-US" altLang="en-US"/>
              <a:pPr/>
              <a:t>‹#›</a:t>
            </a:fld>
            <a:endParaRPr lang="en-US" altLang="en-US"/>
          </a:p>
        </p:txBody>
      </p:sp>
      <p:sp>
        <p:nvSpPr>
          <p:cNvPr id="6" name="Footer Placeholder 4"/>
          <p:cNvSpPr>
            <a:spLocks noGrp="1"/>
          </p:cNvSpPr>
          <p:nvPr>
            <p:ph type="ftr" sz="quarter" idx="11"/>
          </p:nvPr>
        </p:nvSpPr>
        <p:spPr/>
        <p:txBody>
          <a:bodyPr/>
          <a:lstStyle>
            <a:lvl1pPr>
              <a:defRPr/>
            </a:lvl1pPr>
          </a:lstStyle>
          <a:p>
            <a:endParaRPr lang="en-US" altLang="en-US"/>
          </a:p>
        </p:txBody>
      </p:sp>
      <p:sp>
        <p:nvSpPr>
          <p:cNvPr id="7" name="Date Placeholder 3"/>
          <p:cNvSpPr>
            <a:spLocks noGrp="1"/>
          </p:cNvSpPr>
          <p:nvPr>
            <p:ph type="dt" sz="half" idx="12"/>
          </p:nvPr>
        </p:nvSpPr>
        <p:spPr/>
        <p:txBody>
          <a:bodyPr/>
          <a:lstStyle>
            <a:lvl1pPr>
              <a:defRPr/>
            </a:lvl1pPr>
          </a:lstStyle>
          <a:p>
            <a:fld id="{E7E157C5-ADD0-4ED2-BE9D-0C1B504EAEDF}" type="datetime1">
              <a:rPr lang="en-US" altLang="en-US" smtClean="0"/>
              <a:t>9/14/2026</a:t>
            </a:fld>
            <a:endParaRPr lang="en-US" altLang="en-US" sz="1000">
              <a:solidFill>
                <a:srgbClr val="A0A0A0"/>
              </a:solidFill>
            </a:endParaRPr>
          </a:p>
        </p:txBody>
      </p:sp>
      <p:pic>
        <p:nvPicPr>
          <p:cNvPr id="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3200" y="6400801"/>
            <a:ext cx="3752395"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48879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Slide Number Placeholder 5"/>
          <p:cNvSpPr>
            <a:spLocks noGrp="1"/>
          </p:cNvSpPr>
          <p:nvPr>
            <p:ph type="sldNum" sz="quarter" idx="10"/>
          </p:nvPr>
        </p:nvSpPr>
        <p:spPr>
          <a:ln/>
        </p:spPr>
        <p:txBody>
          <a:bodyPr/>
          <a:lstStyle>
            <a:lvl1pPr>
              <a:defRPr/>
            </a:lvl1pPr>
          </a:lstStyle>
          <a:p>
            <a:fld id="{1340BAF1-4807-4423-9944-9E1A0B21CB3C}" type="slidenum">
              <a:rPr lang="en-US" altLang="en-US"/>
              <a:pPr/>
              <a:t>‹#›</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Date Placeholder 3"/>
          <p:cNvSpPr>
            <a:spLocks noGrp="1"/>
          </p:cNvSpPr>
          <p:nvPr>
            <p:ph type="dt" sz="half" idx="12"/>
          </p:nvPr>
        </p:nvSpPr>
        <p:spPr/>
        <p:txBody>
          <a:bodyPr/>
          <a:lstStyle>
            <a:lvl1pPr>
              <a:defRPr/>
            </a:lvl1pPr>
          </a:lstStyle>
          <a:p>
            <a:fld id="{15B92B39-63BE-4347-9315-5581B97721B1}" type="datetime1">
              <a:rPr lang="en-US" altLang="en-US" smtClean="0"/>
              <a:t>9/14/2026</a:t>
            </a:fld>
            <a:endParaRPr lang="en-US" altLang="en-US" sz="1000">
              <a:solidFill>
                <a:srgbClr val="A0A0A0"/>
              </a:solidFill>
            </a:endParaRP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3200" y="6400801"/>
            <a:ext cx="3752395"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685668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336800" cy="5851525"/>
          </a:xfrm>
        </p:spPr>
        <p:txBody>
          <a:bodyPr vert="eaVert" anchor="b" anchorCtr="0"/>
          <a:lstStyle>
            <a:lvl1pPr algn="ctr">
              <a:defRPr/>
            </a:lvl1pPr>
          </a:lstStyle>
          <a:p>
            <a:r>
              <a:rPr lang="en-US" dirty="0"/>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marL="342900" indent="-228600">
              <a:buFont typeface="Wingdings" panose="05000000000000000000" pitchFamily="2" charset="2"/>
              <a:buChar char="§"/>
              <a:defRPr/>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ln/>
        </p:spPr>
        <p:txBody>
          <a:bodyPr/>
          <a:lstStyle>
            <a:lvl1pPr>
              <a:defRPr/>
            </a:lvl1pPr>
          </a:lstStyle>
          <a:p>
            <a:fld id="{10666132-093B-436D-8125-FD72F3B51D28}" type="slidenum">
              <a:rPr lang="en-US" altLang="en-US"/>
              <a:pPr/>
              <a:t>‹#›</a:t>
            </a:fld>
            <a:endParaRPr lang="en-US" altLang="en-US"/>
          </a:p>
        </p:txBody>
      </p:sp>
      <p:sp>
        <p:nvSpPr>
          <p:cNvPr id="5" name="Footer Placeholder 4"/>
          <p:cNvSpPr>
            <a:spLocks noGrp="1"/>
          </p:cNvSpPr>
          <p:nvPr>
            <p:ph type="ftr" sz="quarter" idx="11"/>
          </p:nvPr>
        </p:nvSpPr>
        <p:spPr/>
        <p:txBody>
          <a:bodyPr/>
          <a:lstStyle>
            <a:lvl1pPr>
              <a:defRPr/>
            </a:lvl1pPr>
          </a:lstStyle>
          <a:p>
            <a:endParaRPr lang="en-US" altLang="en-US"/>
          </a:p>
        </p:txBody>
      </p:sp>
      <p:sp>
        <p:nvSpPr>
          <p:cNvPr id="6" name="Date Placeholder 3"/>
          <p:cNvSpPr>
            <a:spLocks noGrp="1"/>
          </p:cNvSpPr>
          <p:nvPr>
            <p:ph type="dt" sz="half" idx="12"/>
          </p:nvPr>
        </p:nvSpPr>
        <p:spPr/>
        <p:txBody>
          <a:bodyPr/>
          <a:lstStyle>
            <a:lvl1pPr>
              <a:defRPr/>
            </a:lvl1pPr>
          </a:lstStyle>
          <a:p>
            <a:fld id="{3B3AAE80-A327-4200-A67E-AAEC25E81633}" type="datetime1">
              <a:rPr lang="en-US" altLang="en-US" smtClean="0"/>
              <a:t>9/14/2026</a:t>
            </a:fld>
            <a:endParaRPr lang="en-US" altLang="en-US" sz="1000">
              <a:solidFill>
                <a:srgbClr val="A0A0A0"/>
              </a:solidFill>
            </a:endParaRPr>
          </a:p>
        </p:txBody>
      </p:sp>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3200" y="6400801"/>
            <a:ext cx="3752395" cy="415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776265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pic>
        <p:nvPicPr>
          <p:cNvPr id="5" name="Picture 2" descr="New_DOE_Logo_Color_800x200.png"/>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304802" y="134938"/>
            <a:ext cx="2484967" cy="46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a:spLocks noChangeArrowheads="1"/>
          </p:cNvSpPr>
          <p:nvPr userDrawn="1"/>
        </p:nvSpPr>
        <p:spPr bwMode="auto">
          <a:xfrm>
            <a:off x="2997200" y="112714"/>
            <a:ext cx="26924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defRPr/>
            </a:pPr>
            <a:r>
              <a:rPr lang="en-US" altLang="en-US" sz="1400" dirty="0">
                <a:solidFill>
                  <a:schemeClr val="tx2"/>
                </a:solidFill>
              </a:rPr>
              <a:t>Office of </a:t>
            </a:r>
          </a:p>
          <a:p>
            <a:pPr eaLnBrk="1" hangingPunct="1">
              <a:defRPr/>
            </a:pPr>
            <a:r>
              <a:rPr lang="en-US" altLang="en-US" sz="1400" dirty="0">
                <a:solidFill>
                  <a:schemeClr val="tx2"/>
                </a:solidFill>
              </a:rPr>
              <a:t>Nuclear Energy</a:t>
            </a:r>
          </a:p>
        </p:txBody>
      </p:sp>
      <p:cxnSp>
        <p:nvCxnSpPr>
          <p:cNvPr id="7" name="Straight Connector 6"/>
          <p:cNvCxnSpPr/>
          <p:nvPr userDrawn="1"/>
        </p:nvCxnSpPr>
        <p:spPr>
          <a:xfrm>
            <a:off x="2997200" y="146050"/>
            <a:ext cx="0" cy="457200"/>
          </a:xfrm>
          <a:prstGeom prst="line">
            <a:avLst/>
          </a:prstGeom>
          <a:ln w="19050">
            <a:solidFill>
              <a:schemeClr val="tx2"/>
            </a:solidFill>
          </a:ln>
        </p:spPr>
        <p:style>
          <a:lnRef idx="1">
            <a:schemeClr val="dk1"/>
          </a:lnRef>
          <a:fillRef idx="0">
            <a:schemeClr val="dk1"/>
          </a:fillRef>
          <a:effectRef idx="0">
            <a:schemeClr val="dk1"/>
          </a:effectRef>
          <a:fontRef idx="minor">
            <a:schemeClr val="tx1"/>
          </a:fontRef>
        </p:style>
      </p:cxnSp>
      <p:sp>
        <p:nvSpPr>
          <p:cNvPr id="9" name="Title 1"/>
          <p:cNvSpPr>
            <a:spLocks noGrp="1"/>
          </p:cNvSpPr>
          <p:nvPr>
            <p:ph type="ctrTitle"/>
          </p:nvPr>
        </p:nvSpPr>
        <p:spPr>
          <a:xfrm>
            <a:off x="406400" y="2133601"/>
            <a:ext cx="10363200" cy="1470025"/>
          </a:xfrm>
          <a:prstGeom prst="rect">
            <a:avLst/>
          </a:prstGeom>
        </p:spPr>
        <p:txBody>
          <a:bodyPr/>
          <a:lstStyle>
            <a:lvl1pPr>
              <a:defRPr b="1"/>
            </a:lvl1pPr>
          </a:lstStyle>
          <a:p>
            <a:r>
              <a:rPr lang="en-US"/>
              <a:t>Click to edit Master title style</a:t>
            </a:r>
            <a:endParaRPr lang="en-US" dirty="0"/>
          </a:p>
        </p:txBody>
      </p:sp>
      <p:sp>
        <p:nvSpPr>
          <p:cNvPr id="10" name="Subtitle 2"/>
          <p:cNvSpPr>
            <a:spLocks noGrp="1"/>
          </p:cNvSpPr>
          <p:nvPr>
            <p:ph type="subTitle" idx="1"/>
          </p:nvPr>
        </p:nvSpPr>
        <p:spPr>
          <a:xfrm>
            <a:off x="419100" y="3962400"/>
            <a:ext cx="8534400" cy="1104528"/>
          </a:xfrm>
          <a:prstGeom prst="rect">
            <a:avLst/>
          </a:prstGeom>
        </p:spPr>
        <p:txBody>
          <a:bodyPr/>
          <a:lstStyle>
            <a:lvl1pPr marL="0" indent="0" algn="l">
              <a:buNone/>
              <a:defRPr>
                <a:solidFill>
                  <a:schemeClr val="tx2"/>
                </a:solidFill>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dirty="0"/>
              <a:t>Click to edit Master subtitle style</a:t>
            </a:r>
          </a:p>
        </p:txBody>
      </p:sp>
      <p:sp>
        <p:nvSpPr>
          <p:cNvPr id="11" name="Content Placeholder 16"/>
          <p:cNvSpPr>
            <a:spLocks noGrp="1"/>
          </p:cNvSpPr>
          <p:nvPr>
            <p:ph sz="quarter" idx="10"/>
          </p:nvPr>
        </p:nvSpPr>
        <p:spPr>
          <a:xfrm>
            <a:off x="406400" y="5410200"/>
            <a:ext cx="7730067" cy="647700"/>
          </a:xfrm>
          <a:prstGeom prst="rect">
            <a:avLst/>
          </a:prstGeom>
        </p:spPr>
        <p:txBody>
          <a:bodyPr/>
          <a:lstStyle>
            <a:lvl1pPr algn="l">
              <a:buNone/>
              <a:defRPr sz="2400">
                <a:solidFill>
                  <a:schemeClr val="tx2"/>
                </a:solidFill>
              </a:defRPr>
            </a:lvl1pPr>
          </a:lstStyle>
          <a:p>
            <a:pPr lvl="0"/>
            <a:r>
              <a:rPr lang="en-US" dirty="0"/>
              <a:t>Click to edit Master text styles</a:t>
            </a:r>
          </a:p>
        </p:txBody>
      </p:sp>
    </p:spTree>
    <p:extLst>
      <p:ext uri="{BB962C8B-B14F-4D97-AF65-F5344CB8AC3E}">
        <p14:creationId xmlns:p14="http://schemas.microsoft.com/office/powerpoint/2010/main" val="8255864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990725"/>
            <a:ext cx="9144000" cy="3046942"/>
          </a:xfrm>
        </p:spPr>
        <p:txBody>
          <a:bodyPr anchor="t" anchorCtr="0">
            <a:normAutofit/>
          </a:bodyPr>
          <a:lstStyle>
            <a:lvl1pPr algn="r">
              <a:defRPr sz="2400" b="1">
                <a:solidFill>
                  <a:srgbClr val="002060"/>
                </a:solidFill>
                <a:latin typeface="Calibri "/>
                <a:cs typeface="Arial" panose="020B0604020202020204" pitchFamily="34" charset="0"/>
              </a:defRPr>
            </a:lvl1pPr>
          </a:lstStyle>
          <a:p>
            <a:r>
              <a:rPr lang="en-US" dirty="0"/>
              <a:t>Click to edit Master title style</a:t>
            </a:r>
          </a:p>
        </p:txBody>
      </p:sp>
      <p:sp>
        <p:nvSpPr>
          <p:cNvPr id="7" name="Subtitle 2"/>
          <p:cNvSpPr txBox="1">
            <a:spLocks/>
          </p:cNvSpPr>
          <p:nvPr userDrawn="1"/>
        </p:nvSpPr>
        <p:spPr bwMode="auto">
          <a:xfrm>
            <a:off x="447675" y="5162550"/>
            <a:ext cx="4724400" cy="1295400"/>
          </a:xfrm>
          <a:prstGeom prst="rect">
            <a:avLst/>
          </a:prstGeom>
          <a:noFill/>
          <a:ln w="9525">
            <a:noFill/>
            <a:miter lim="800000"/>
            <a:headEnd/>
            <a:tailEnd/>
          </a:ln>
        </p:spPr>
        <p:txBody>
          <a:bodyPr vert="horz" wrap="square" lIns="68580" tIns="34290" rIns="68580" bIns="34290" numCol="1" anchor="t" anchorCtr="0" compatLnSpc="1">
            <a:prstTxWarp prst="textNoShape">
              <a:avLst/>
            </a:prstTxWarp>
            <a:noAutofit/>
          </a:bodyPr>
          <a:lstStyle>
            <a:lvl1pPr marL="0" indent="0" algn="r" rtl="0" eaLnBrk="1" fontAlgn="base" hangingPunct="1">
              <a:spcBef>
                <a:spcPct val="20000"/>
              </a:spcBef>
              <a:spcAft>
                <a:spcPct val="0"/>
              </a:spcAft>
              <a:buClr>
                <a:schemeClr val="tx2"/>
              </a:buClr>
              <a:buSzPct val="70000"/>
              <a:buFont typeface="Wingdings" pitchFamily="2" charset="2"/>
              <a:buNone/>
              <a:defRPr sz="3200">
                <a:solidFill>
                  <a:schemeClr val="tx1"/>
                </a:solidFill>
                <a:latin typeface="+mn-lt"/>
                <a:ea typeface="+mn-ea"/>
                <a:cs typeface="+mn-cs"/>
              </a:defRPr>
            </a:lvl1pPr>
            <a:lvl2pPr marL="692150" indent="-347663" algn="l" rtl="0" eaLnBrk="1" fontAlgn="base" hangingPunct="1">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1" fontAlgn="base" hangingPunct="1">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1" fontAlgn="base" hangingPunct="1">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9pPr>
          </a:lstStyle>
          <a:p>
            <a:pPr algn="l">
              <a:spcBef>
                <a:spcPct val="10000"/>
              </a:spcBef>
            </a:pPr>
            <a:r>
              <a:rPr lang="en-US" sz="1200" kern="0" dirty="0"/>
              <a:t>James Dillard, CHP </a:t>
            </a:r>
          </a:p>
          <a:p>
            <a:pPr algn="l">
              <a:spcBef>
                <a:spcPct val="10000"/>
              </a:spcBef>
            </a:pPr>
            <a:r>
              <a:rPr lang="en-US" sz="1200" kern="0" dirty="0"/>
              <a:t>Office of Worker Safety and Health</a:t>
            </a:r>
            <a:r>
              <a:rPr lang="en-US" sz="1200" kern="0" baseline="0" dirty="0"/>
              <a:t> Policy </a:t>
            </a:r>
            <a:r>
              <a:rPr lang="en-US" sz="1200" kern="0" dirty="0"/>
              <a:t>(AU-11)</a:t>
            </a:r>
          </a:p>
          <a:p>
            <a:pPr algn="l">
              <a:spcBef>
                <a:spcPct val="10000"/>
              </a:spcBef>
            </a:pPr>
            <a:r>
              <a:rPr lang="en-US" sz="1200" kern="0" dirty="0"/>
              <a:t>Office of Environment, Health, Safety and Security</a:t>
            </a:r>
          </a:p>
          <a:p>
            <a:pPr algn="l">
              <a:spcBef>
                <a:spcPct val="10000"/>
              </a:spcBef>
            </a:pPr>
            <a:r>
              <a:rPr lang="en-US" sz="1200" kern="0" dirty="0"/>
              <a:t>U.S. Department of Energy</a:t>
            </a:r>
          </a:p>
        </p:txBody>
      </p:sp>
      <p:pic>
        <p:nvPicPr>
          <p:cNvPr id="8" name="Picture 7"/>
          <p:cNvPicPr>
            <a:picLocks noChangeAspect="1"/>
          </p:cNvPicPr>
          <p:nvPr userDrawn="1"/>
        </p:nvPicPr>
        <p:blipFill rotWithShape="1">
          <a:blip r:embed="rId2" cstate="print">
            <a:extLst>
              <a:ext uri="{28A0092B-C50C-407E-A947-70E740481C1C}">
                <a14:useLocalDpi xmlns:a14="http://schemas.microsoft.com/office/drawing/2010/main" val="0"/>
              </a:ext>
            </a:extLst>
          </a:blip>
          <a:srcRect r="82500"/>
          <a:stretch/>
        </p:blipFill>
        <p:spPr>
          <a:xfrm>
            <a:off x="371475" y="447677"/>
            <a:ext cx="1762125" cy="1690201"/>
          </a:xfrm>
          <a:prstGeom prst="rect">
            <a:avLst/>
          </a:prstGeom>
        </p:spPr>
      </p:pic>
      <p:pic>
        <p:nvPicPr>
          <p:cNvPr id="9" name="Picture 2" descr="C:\Users\kenney\AppData\Local\Microsoft\Windows\Temporary Internet Files\Content.Outlook\VSWERTPF\EHSS Logo new3 updated.jp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448675" y="5028779"/>
            <a:ext cx="3215640" cy="142917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223838" y="337610"/>
            <a:ext cx="11744327" cy="6353175"/>
          </a:xfrm>
          <a:prstGeom prst="rect">
            <a:avLst/>
          </a:prstGeom>
          <a:noFill/>
          <a:ln w="5715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Tree>
    <p:extLst>
      <p:ext uri="{BB962C8B-B14F-4D97-AF65-F5344CB8AC3E}">
        <p14:creationId xmlns:p14="http://schemas.microsoft.com/office/powerpoint/2010/main" val="35084965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160000" cy="1143000"/>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1027" name="Text Placeholder 2"/>
          <p:cNvSpPr>
            <a:spLocks noGrp="1"/>
          </p:cNvSpPr>
          <p:nvPr>
            <p:ph type="body" idx="1"/>
          </p:nvPr>
        </p:nvSpPr>
        <p:spPr bwMode="auto">
          <a:xfrm>
            <a:off x="609600" y="1600200"/>
            <a:ext cx="10160000" cy="480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7" name="Rectangle 6"/>
          <p:cNvSpPr/>
          <p:nvPr/>
        </p:nvSpPr>
        <p:spPr>
          <a:xfrm>
            <a:off x="11277600" y="0"/>
            <a:ext cx="9144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1800">
              <a:solidFill>
                <a:srgbClr val="FFFFFF"/>
              </a:solidFill>
            </a:endParaRPr>
          </a:p>
        </p:txBody>
      </p:sp>
      <p:sp>
        <p:nvSpPr>
          <p:cNvPr id="8" name="Rectangle 7"/>
          <p:cNvSpPr/>
          <p:nvPr/>
        </p:nvSpPr>
        <p:spPr>
          <a:xfrm>
            <a:off x="11277600" y="5486400"/>
            <a:ext cx="9144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nchorCtr="1"/>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endParaRPr lang="en-US" altLang="en-US" sz="1800">
              <a:solidFill>
                <a:srgbClr val="FFFFFF"/>
              </a:solidFill>
            </a:endParaRPr>
          </a:p>
        </p:txBody>
      </p:sp>
      <p:sp>
        <p:nvSpPr>
          <p:cNvPr id="6" name="Slide Number Placeholder 5"/>
          <p:cNvSpPr>
            <a:spLocks noGrp="1"/>
          </p:cNvSpPr>
          <p:nvPr>
            <p:ph type="sldNum" sz="quarter" idx="4"/>
          </p:nvPr>
        </p:nvSpPr>
        <p:spPr>
          <a:xfrm>
            <a:off x="11374967" y="5648326"/>
            <a:ext cx="732367" cy="396875"/>
          </a:xfrm>
          <a:prstGeom prst="bracketPair">
            <a:avLst>
              <a:gd name="adj" fmla="val 17949"/>
            </a:avLst>
          </a:prstGeom>
          <a:ln w="19050">
            <a:solidFill>
              <a:srgbClr val="FFFFFF"/>
            </a:solidFill>
          </a:ln>
        </p:spPr>
        <p:txBody>
          <a:bodyPr vert="horz" wrap="square" lIns="0" tIns="0" rIns="0" bIns="0" numCol="1" anchor="ctr" anchorCtr="1" compatLnSpc="1">
            <a:prstTxWarp prst="textNoShape">
              <a:avLst/>
            </a:prstTxWarp>
          </a:bodyPr>
          <a:lstStyle>
            <a:lvl1pPr algn="r" eaLnBrk="1" hangingPunct="1">
              <a:defRPr sz="1000">
                <a:solidFill>
                  <a:srgbClr val="FFFFFF"/>
                </a:solidFill>
              </a:defRPr>
            </a:lvl1pPr>
          </a:lstStyle>
          <a:p>
            <a:fld id="{9598396C-2290-445E-8AAF-3BAEEB7FB312}" type="slidenum">
              <a:rPr lang="en-US" altLang="en-US"/>
              <a:pPr/>
              <a:t>‹#›</a:t>
            </a:fld>
            <a:endParaRPr lang="en-US" altLang="en-US"/>
          </a:p>
        </p:txBody>
      </p:sp>
      <p:sp>
        <p:nvSpPr>
          <p:cNvPr id="5" name="Footer Placeholder 4"/>
          <p:cNvSpPr>
            <a:spLocks noGrp="1"/>
          </p:cNvSpPr>
          <p:nvPr>
            <p:ph type="ftr" sz="quarter" idx="3"/>
          </p:nvPr>
        </p:nvSpPr>
        <p:spPr>
          <a:xfrm rot="16200000">
            <a:off x="10511103" y="3988066"/>
            <a:ext cx="2366963" cy="486833"/>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000">
                <a:solidFill>
                  <a:srgbClr val="000000"/>
                </a:solidFill>
              </a:defRPr>
            </a:lvl1pPr>
          </a:lstStyle>
          <a:p>
            <a:endParaRPr lang="en-US" altLang="en-US"/>
          </a:p>
        </p:txBody>
      </p:sp>
      <p:sp>
        <p:nvSpPr>
          <p:cNvPr id="4" name="Date Placeholder 3"/>
          <p:cNvSpPr>
            <a:spLocks noGrp="1"/>
          </p:cNvSpPr>
          <p:nvPr>
            <p:ph type="dt" sz="half" idx="2"/>
          </p:nvPr>
        </p:nvSpPr>
        <p:spPr>
          <a:xfrm rot="16200000">
            <a:off x="10475384" y="1585384"/>
            <a:ext cx="2438400" cy="486833"/>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chemeClr val="bg2"/>
                </a:solidFill>
              </a:defRPr>
            </a:lvl1pPr>
          </a:lstStyle>
          <a:p>
            <a:fld id="{778DCD90-AE0C-4077-9D78-208AC5E08468}" type="datetime1">
              <a:rPr lang="en-US" altLang="en-US" smtClean="0"/>
              <a:t>9/14/2026</a:t>
            </a:fld>
            <a:endParaRPr lang="en-US" altLang="en-US" sz="1000">
              <a:solidFill>
                <a:srgbClr val="A0A0A0"/>
              </a:solidFill>
            </a:endParaRPr>
          </a:p>
        </p:txBody>
      </p:sp>
    </p:spTree>
    <p:extLst>
      <p:ext uri="{BB962C8B-B14F-4D97-AF65-F5344CB8AC3E}">
        <p14:creationId xmlns:p14="http://schemas.microsoft.com/office/powerpoint/2010/main" val="190263015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hf hdr="0" ftr="0" dt="0"/>
  <p:txStyles>
    <p:titleStyle>
      <a:lvl1pPr algn="l" rtl="0" eaLnBrk="0" fontAlgn="base" hangingPunct="0">
        <a:spcBef>
          <a:spcPct val="0"/>
        </a:spcBef>
        <a:spcAft>
          <a:spcPct val="0"/>
        </a:spcAft>
        <a:defRPr sz="4600" kern="1200" spc="-100">
          <a:solidFill>
            <a:schemeClr val="tx2"/>
          </a:solidFill>
          <a:latin typeface="+mj-lt"/>
          <a:ea typeface="+mj-ea"/>
          <a:cs typeface="+mj-cs"/>
        </a:defRPr>
      </a:lvl1pPr>
      <a:lvl2pPr algn="l" rtl="0" eaLnBrk="0" fontAlgn="base" hangingPunct="0">
        <a:spcBef>
          <a:spcPct val="0"/>
        </a:spcBef>
        <a:spcAft>
          <a:spcPct val="0"/>
        </a:spcAft>
        <a:defRPr sz="4600">
          <a:solidFill>
            <a:schemeClr val="tx2"/>
          </a:solidFill>
          <a:latin typeface="Arial" charset="0"/>
        </a:defRPr>
      </a:lvl2pPr>
      <a:lvl3pPr algn="l" rtl="0" eaLnBrk="0" fontAlgn="base" hangingPunct="0">
        <a:spcBef>
          <a:spcPct val="0"/>
        </a:spcBef>
        <a:spcAft>
          <a:spcPct val="0"/>
        </a:spcAft>
        <a:defRPr sz="4600">
          <a:solidFill>
            <a:schemeClr val="tx2"/>
          </a:solidFill>
          <a:latin typeface="Arial" charset="0"/>
        </a:defRPr>
      </a:lvl3pPr>
      <a:lvl4pPr algn="l" rtl="0" eaLnBrk="0" fontAlgn="base" hangingPunct="0">
        <a:spcBef>
          <a:spcPct val="0"/>
        </a:spcBef>
        <a:spcAft>
          <a:spcPct val="0"/>
        </a:spcAft>
        <a:defRPr sz="4600">
          <a:solidFill>
            <a:schemeClr val="tx2"/>
          </a:solidFill>
          <a:latin typeface="Arial" charset="0"/>
        </a:defRPr>
      </a:lvl4pPr>
      <a:lvl5pPr algn="l" rtl="0" eaLnBrk="0" fontAlgn="base" hangingPunct="0">
        <a:spcBef>
          <a:spcPct val="0"/>
        </a:spcBef>
        <a:spcAft>
          <a:spcPct val="0"/>
        </a:spcAft>
        <a:defRPr sz="4600">
          <a:solidFill>
            <a:schemeClr val="tx2"/>
          </a:solidFill>
          <a:latin typeface="Arial" charset="0"/>
        </a:defRPr>
      </a:lvl5pPr>
      <a:lvl6pPr marL="457200" algn="l" rtl="0" fontAlgn="base">
        <a:spcBef>
          <a:spcPct val="0"/>
        </a:spcBef>
        <a:spcAft>
          <a:spcPct val="0"/>
        </a:spcAft>
        <a:defRPr sz="4600">
          <a:solidFill>
            <a:schemeClr val="tx2"/>
          </a:solidFill>
          <a:latin typeface="Arial" charset="0"/>
        </a:defRPr>
      </a:lvl6pPr>
      <a:lvl7pPr marL="914400" algn="l" rtl="0" fontAlgn="base">
        <a:spcBef>
          <a:spcPct val="0"/>
        </a:spcBef>
        <a:spcAft>
          <a:spcPct val="0"/>
        </a:spcAft>
        <a:defRPr sz="4600">
          <a:solidFill>
            <a:schemeClr val="tx2"/>
          </a:solidFill>
          <a:latin typeface="Arial" charset="0"/>
        </a:defRPr>
      </a:lvl7pPr>
      <a:lvl8pPr marL="1371600" algn="l" rtl="0" fontAlgn="base">
        <a:spcBef>
          <a:spcPct val="0"/>
        </a:spcBef>
        <a:spcAft>
          <a:spcPct val="0"/>
        </a:spcAft>
        <a:defRPr sz="4600">
          <a:solidFill>
            <a:schemeClr val="tx2"/>
          </a:solidFill>
          <a:latin typeface="Arial" charset="0"/>
        </a:defRPr>
      </a:lvl8pPr>
      <a:lvl9pPr marL="1828800" algn="l" rtl="0" fontAlgn="base">
        <a:spcBef>
          <a:spcPct val="0"/>
        </a:spcBef>
        <a:spcAft>
          <a:spcPct val="0"/>
        </a:spcAft>
        <a:defRPr sz="4600">
          <a:solidFill>
            <a:schemeClr val="tx2"/>
          </a:solidFill>
          <a:latin typeface="Arial" charset="0"/>
        </a:defRPr>
      </a:lvl9pPr>
    </p:titleStyle>
    <p:bodyStyle>
      <a:lvl1pPr marL="342900" indent="-228600" algn="l" rtl="0" eaLnBrk="0" fontAlgn="base" hangingPunct="0">
        <a:spcBef>
          <a:spcPct val="20000"/>
        </a:spcBef>
        <a:spcAft>
          <a:spcPct val="0"/>
        </a:spcAft>
        <a:buClr>
          <a:schemeClr val="accent1"/>
        </a:buClr>
        <a:buFont typeface="Arial" panose="020B0604020202020204" pitchFamily="34" charset="0"/>
        <a:buChar char="•"/>
        <a:defRPr sz="2200" kern="1200">
          <a:solidFill>
            <a:schemeClr val="tx1"/>
          </a:solidFill>
          <a:latin typeface="+mn-lt"/>
          <a:ea typeface="+mn-ea"/>
          <a:cs typeface="+mn-cs"/>
        </a:defRPr>
      </a:lvl1pPr>
      <a:lvl2pPr marL="639763" indent="-228600" algn="l" rtl="0" eaLnBrk="0" fontAlgn="base" hangingPunct="0">
        <a:spcBef>
          <a:spcPct val="20000"/>
        </a:spcBef>
        <a:spcAft>
          <a:spcPct val="0"/>
        </a:spcAft>
        <a:buClr>
          <a:schemeClr val="accent2"/>
        </a:buClr>
        <a:buFont typeface="Arial" panose="020B0604020202020204" pitchFamily="34" charset="0"/>
        <a:buChar char="•"/>
        <a:defRPr sz="2000" kern="1200">
          <a:solidFill>
            <a:schemeClr val="tx1"/>
          </a:solidFill>
          <a:latin typeface="+mn-lt"/>
          <a:ea typeface="+mn-ea"/>
          <a:cs typeface="+mn-cs"/>
        </a:defRPr>
      </a:lvl2pPr>
      <a:lvl3pPr marL="1004888" indent="-228600" algn="l" rtl="0" eaLnBrk="0" fontAlgn="base" hangingPunct="0">
        <a:spcBef>
          <a:spcPct val="20000"/>
        </a:spcBef>
        <a:spcAft>
          <a:spcPct val="0"/>
        </a:spcAft>
        <a:buClr>
          <a:srgbClr val="DEAE00"/>
        </a:buClr>
        <a:buFont typeface="Arial" panose="020B0604020202020204" pitchFamily="34" charset="0"/>
        <a:buChar char="•"/>
        <a:defRPr kern="1200">
          <a:solidFill>
            <a:schemeClr val="tx1"/>
          </a:solidFill>
          <a:latin typeface="+mn-lt"/>
          <a:ea typeface="+mn-ea"/>
          <a:cs typeface="+mn-cs"/>
        </a:defRPr>
      </a:lvl3pPr>
      <a:lvl4pPr marL="1279525" indent="-228600" algn="l" rtl="0" eaLnBrk="0" fontAlgn="base" hangingPunct="0">
        <a:spcBef>
          <a:spcPct val="20000"/>
        </a:spcBef>
        <a:spcAft>
          <a:spcPct val="0"/>
        </a:spcAft>
        <a:buClr>
          <a:srgbClr val="B77BB4"/>
        </a:buClr>
        <a:buFont typeface="Arial" panose="020B0604020202020204" pitchFamily="34" charset="0"/>
        <a:buChar char="•"/>
        <a:defRPr sz="1600" kern="1200">
          <a:solidFill>
            <a:schemeClr val="tx1"/>
          </a:solidFill>
          <a:latin typeface="+mn-lt"/>
          <a:ea typeface="+mn-ea"/>
          <a:cs typeface="+mn-cs"/>
        </a:defRPr>
      </a:lvl4pPr>
      <a:lvl5pPr marL="1554163" indent="-228600" algn="l" rtl="0" eaLnBrk="0" fontAlgn="base" hangingPunct="0">
        <a:spcBef>
          <a:spcPct val="20000"/>
        </a:spcBef>
        <a:spcAft>
          <a:spcPct val="0"/>
        </a:spcAft>
        <a:buClr>
          <a:srgbClr val="E0773C"/>
        </a:buClr>
        <a:buFont typeface="Arial" panose="020B0604020202020204" pitchFamily="34" charset="0"/>
        <a:buChar char="•"/>
        <a:defRPr sz="1400" kern="120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3.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3" Type="http://schemas.openxmlformats.org/officeDocument/2006/relationships/hyperlink" Target="mailto:joneskj@id.doe.gov" TargetMode="External"/><Relationship Id="rId2" Type="http://schemas.openxmlformats.org/officeDocument/2006/relationships/hyperlink" Target="mailto:cookc@id.doe.go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a:t>DOELAP External Dosimetry Training</a:t>
            </a:r>
            <a:br>
              <a:rPr lang="en-US" dirty="0"/>
            </a:br>
            <a:r>
              <a:rPr lang="en-US" dirty="0"/>
              <a:t>Travel Topics</a:t>
            </a:r>
          </a:p>
        </p:txBody>
      </p:sp>
      <p:sp>
        <p:nvSpPr>
          <p:cNvPr id="3" name="Subtitle 2"/>
          <p:cNvSpPr>
            <a:spLocks noGrp="1"/>
          </p:cNvSpPr>
          <p:nvPr>
            <p:ph type="subTitle" idx="1"/>
          </p:nvPr>
        </p:nvSpPr>
        <p:spPr>
          <a:xfrm>
            <a:off x="1838325" y="3962400"/>
            <a:ext cx="7077075" cy="1104528"/>
          </a:xfrm>
        </p:spPr>
        <p:txBody>
          <a:bodyPr/>
          <a:lstStyle/>
          <a:p>
            <a:pPr algn="ctr"/>
            <a:r>
              <a:rPr lang="en-US" dirty="0"/>
              <a:t>Idaho Falls, ID</a:t>
            </a:r>
          </a:p>
          <a:p>
            <a:pPr algn="ctr"/>
            <a:r>
              <a:rPr lang="en-US" dirty="0"/>
              <a:t>September, 2026</a:t>
            </a:r>
          </a:p>
        </p:txBody>
      </p:sp>
    </p:spTree>
    <p:extLst>
      <p:ext uri="{BB962C8B-B14F-4D97-AF65-F5344CB8AC3E}">
        <p14:creationId xmlns:p14="http://schemas.microsoft.com/office/powerpoint/2010/main" val="722412685"/>
      </p:ext>
    </p:extLst>
  </p:cSld>
  <p:clrMapOvr>
    <a:overrideClrMapping bg1="lt1" tx1="dk1" bg2="lt2" tx2="dk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a:extLst>
              <a:ext uri="{FF2B5EF4-FFF2-40B4-BE49-F238E27FC236}">
                <a16:creationId xmlns:a16="http://schemas.microsoft.com/office/drawing/2014/main" id="{297BFA85-3C04-C4F9-3D9F-0743F70D1872}"/>
              </a:ext>
            </a:extLst>
          </p:cNvPr>
          <p:cNvSpPr>
            <a:spLocks noGrp="1" noChangeArrowheads="1"/>
          </p:cNvSpPr>
          <p:nvPr>
            <p:ph type="title"/>
          </p:nvPr>
        </p:nvSpPr>
        <p:spPr/>
        <p:txBody>
          <a:bodyPr/>
          <a:lstStyle/>
          <a:p>
            <a:pPr eaLnBrk="1" hangingPunct="1"/>
            <a:r>
              <a:rPr lang="en-US" altLang="en-US" dirty="0"/>
              <a:t>Travel Contacts</a:t>
            </a:r>
          </a:p>
        </p:txBody>
      </p:sp>
      <p:sp>
        <p:nvSpPr>
          <p:cNvPr id="9219" name="Rectangle 3">
            <a:extLst>
              <a:ext uri="{FF2B5EF4-FFF2-40B4-BE49-F238E27FC236}">
                <a16:creationId xmlns:a16="http://schemas.microsoft.com/office/drawing/2014/main" id="{7B66D0F8-FACC-EB27-8312-EB0FACB342E0}"/>
              </a:ext>
            </a:extLst>
          </p:cNvPr>
          <p:cNvSpPr>
            <a:spLocks noGrp="1" noChangeArrowheads="1"/>
          </p:cNvSpPr>
          <p:nvPr>
            <p:ph idx="1"/>
          </p:nvPr>
        </p:nvSpPr>
        <p:spPr/>
        <p:txBody>
          <a:bodyPr/>
          <a:lstStyle/>
          <a:p>
            <a:pPr eaLnBrk="1" hangingPunct="1">
              <a:buFont typeface="Wingdings" panose="05000000000000000000" pitchFamily="2" charset="2"/>
              <a:buChar char="§"/>
              <a:defRPr/>
            </a:pPr>
            <a:r>
              <a:rPr lang="en-US" altLang="en-US" dirty="0"/>
              <a:t>Cameron Cook </a:t>
            </a:r>
          </a:p>
          <a:p>
            <a:pPr lvl="1" eaLnBrk="1" hangingPunct="1">
              <a:defRPr/>
            </a:pPr>
            <a:r>
              <a:rPr lang="en-US" altLang="en-US" u="sng" dirty="0">
                <a:hlinkClick r:id="rId2"/>
              </a:rPr>
              <a:t>cookc@id.doe.gov</a:t>
            </a:r>
            <a:endParaRPr lang="en-US" altLang="en-US" u="sng" dirty="0"/>
          </a:p>
          <a:p>
            <a:pPr lvl="1" eaLnBrk="1" hangingPunct="1">
              <a:defRPr/>
            </a:pPr>
            <a:r>
              <a:rPr lang="en-US" altLang="en-US" dirty="0"/>
              <a:t>(208) 479-3045</a:t>
            </a:r>
          </a:p>
          <a:p>
            <a:pPr lvl="1" eaLnBrk="1" hangingPunct="1">
              <a:defRPr/>
            </a:pPr>
            <a:r>
              <a:rPr lang="en-US" altLang="en-US" dirty="0"/>
              <a:t>1955 Fremont Ave.</a:t>
            </a:r>
          </a:p>
          <a:p>
            <a:pPr marL="628650" lvl="1" indent="-282575">
              <a:buNone/>
              <a:defRPr/>
            </a:pPr>
            <a:r>
              <a:rPr lang="en-US" altLang="en-US" dirty="0"/>
              <a:t>     MS 1240</a:t>
            </a:r>
          </a:p>
          <a:p>
            <a:pPr marL="628650" lvl="1" indent="-282575">
              <a:buNone/>
              <a:defRPr/>
            </a:pPr>
            <a:r>
              <a:rPr lang="en-US" altLang="en-US" dirty="0"/>
              <a:t>     Idaho Falls, ID 83415</a:t>
            </a:r>
          </a:p>
          <a:p>
            <a:pPr lvl="1" eaLnBrk="1" hangingPunct="1">
              <a:defRPr/>
            </a:pPr>
            <a:endParaRPr lang="en-US" altLang="en-US" dirty="0"/>
          </a:p>
          <a:p>
            <a:pPr eaLnBrk="1" hangingPunct="1">
              <a:defRPr/>
            </a:pPr>
            <a:r>
              <a:rPr lang="en-US" altLang="en-US" dirty="0"/>
              <a:t>Kira Jones</a:t>
            </a:r>
          </a:p>
          <a:p>
            <a:pPr lvl="1" eaLnBrk="1" hangingPunct="1">
              <a:defRPr/>
            </a:pPr>
            <a:r>
              <a:rPr lang="en-US" altLang="en-US" dirty="0">
                <a:hlinkClick r:id="rId3"/>
              </a:rPr>
              <a:t>joneskj@id.doe.gov</a:t>
            </a:r>
            <a:endParaRPr lang="en-US" altLang="en-US" dirty="0"/>
          </a:p>
          <a:p>
            <a:pPr lvl="1" eaLnBrk="1" hangingPunct="1">
              <a:defRPr/>
            </a:pPr>
            <a:r>
              <a:rPr lang="en-US" altLang="en-US" dirty="0"/>
              <a:t>(208) 851-5434</a:t>
            </a:r>
          </a:p>
          <a:p>
            <a:pPr lvl="1" eaLnBrk="1" hangingPunct="1">
              <a:defRPr/>
            </a:pPr>
            <a:endParaRPr lang="en-US" alt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2530" name="Rectangle 2">
            <a:extLst>
              <a:ext uri="{FF2B5EF4-FFF2-40B4-BE49-F238E27FC236}">
                <a16:creationId xmlns:a16="http://schemas.microsoft.com/office/drawing/2014/main" id="{50804186-EDE1-8306-F528-81F19892B8C2}"/>
              </a:ext>
            </a:extLst>
          </p:cNvPr>
          <p:cNvSpPr>
            <a:spLocks noGrp="1" noChangeArrowheads="1"/>
          </p:cNvSpPr>
          <p:nvPr>
            <p:ph type="title"/>
          </p:nvPr>
        </p:nvSpPr>
        <p:spPr/>
        <p:txBody>
          <a:bodyPr/>
          <a:lstStyle/>
          <a:p>
            <a:pPr eaLnBrk="1" hangingPunct="1"/>
            <a:r>
              <a:rPr lang="en-US" altLang="en-US"/>
              <a:t>Funding for Assessor Travel</a:t>
            </a:r>
          </a:p>
        </p:txBody>
      </p:sp>
      <p:sp>
        <p:nvSpPr>
          <p:cNvPr id="22531" name="Rectangle 3">
            <a:extLst>
              <a:ext uri="{FF2B5EF4-FFF2-40B4-BE49-F238E27FC236}">
                <a16:creationId xmlns:a16="http://schemas.microsoft.com/office/drawing/2014/main" id="{0F8D2B1C-C01A-B1D6-7214-9A86410F483C}"/>
              </a:ext>
            </a:extLst>
          </p:cNvPr>
          <p:cNvSpPr>
            <a:spLocks noGrp="1" noChangeArrowheads="1"/>
          </p:cNvSpPr>
          <p:nvPr>
            <p:ph idx="1"/>
          </p:nvPr>
        </p:nvSpPr>
        <p:spPr/>
        <p:txBody>
          <a:bodyPr/>
          <a:lstStyle/>
          <a:p>
            <a:pPr>
              <a:spcBef>
                <a:spcPts val="900"/>
              </a:spcBef>
              <a:spcAft>
                <a:spcPts val="900"/>
              </a:spcAft>
            </a:pPr>
            <a:r>
              <a:rPr lang="en-US" altLang="en-US" sz="2400" dirty="0"/>
              <a:t>DOELAP reimburses travel expenditures that are considered customary and necessary for the completion of duties.</a:t>
            </a:r>
          </a:p>
          <a:p>
            <a:pPr>
              <a:spcBef>
                <a:spcPts val="900"/>
              </a:spcBef>
              <a:spcAft>
                <a:spcPts val="900"/>
              </a:spcAft>
            </a:pPr>
            <a:r>
              <a:rPr lang="en-US" altLang="en-US" sz="2400" dirty="0"/>
              <a:t>If you mix business and pleasure travel:</a:t>
            </a:r>
          </a:p>
          <a:p>
            <a:pPr lvl="1">
              <a:spcBef>
                <a:spcPts val="900"/>
              </a:spcBef>
              <a:spcAft>
                <a:spcPts val="900"/>
              </a:spcAft>
            </a:pPr>
            <a:r>
              <a:rPr lang="en-US" altLang="en-US" dirty="0"/>
              <a:t> you must get approval from STM and get a theoretical cost comparison </a:t>
            </a:r>
          </a:p>
          <a:p>
            <a:pPr lvl="1">
              <a:spcBef>
                <a:spcPts val="900"/>
              </a:spcBef>
              <a:spcAft>
                <a:spcPts val="900"/>
              </a:spcAft>
            </a:pPr>
            <a:r>
              <a:rPr lang="en-US" altLang="en-US" dirty="0"/>
              <a:t>Driving POV vs. flying: get a theoretical estimate of costs of flying vs driving, reimbursement for lesser of the two</a:t>
            </a:r>
          </a:p>
          <a:p>
            <a:pPr lvl="1">
              <a:spcBef>
                <a:spcPts val="900"/>
              </a:spcBef>
              <a:spcAft>
                <a:spcPts val="900"/>
              </a:spcAft>
            </a:pPr>
            <a:r>
              <a:rPr lang="en-US" dirty="0">
                <a:ea typeface="Calibri" panose="020F0502020204030204" pitchFamily="34" charset="0"/>
                <a:cs typeface="Times New Roman" panose="02020603050405020304" pitchFamily="18" charset="0"/>
              </a:rPr>
              <a:t>For travel outside the approved training travel dates: the traveler pays the difference between the theoretical DOELAP-only dates travel fare and the cost for the dates of personal travel, reimbursed for the lesser of the two. Traveler is placed on leave in Concur for additional dates outside approved training and travel dates.  </a:t>
            </a:r>
          </a:p>
          <a:p>
            <a:pPr lvl="1">
              <a:spcBef>
                <a:spcPts val="900"/>
              </a:spcBef>
              <a:spcAft>
                <a:spcPts val="900"/>
              </a:spcAft>
            </a:pPr>
            <a:r>
              <a:rPr lang="en-US" dirty="0">
                <a:ea typeface="Calibri" panose="020F0502020204030204" pitchFamily="34" charset="0"/>
                <a:cs typeface="Times New Roman" panose="02020603050405020304" pitchFamily="18" charset="0"/>
              </a:rPr>
              <a:t>Traveler is also responsible for: extra hotel nights, fuel, etc.</a:t>
            </a:r>
          </a:p>
        </p:txBody>
      </p:sp>
    </p:spTree>
  </p:cSld>
  <p:clrMapOvr>
    <a:overrideClrMapping bg1="lt1" tx1="dk1" bg2="lt2" tx2="dk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9A95CDCE-76AE-D720-E7D5-A2B74B57BFB0}"/>
              </a:ext>
            </a:extLst>
          </p:cNvPr>
          <p:cNvSpPr>
            <a:spLocks noGrp="1"/>
          </p:cNvSpPr>
          <p:nvPr>
            <p:ph type="sldNum" sz="quarter" idx="10"/>
          </p:nvPr>
        </p:nvSpPr>
        <p:spPr/>
        <p:txBody>
          <a:bodyPr/>
          <a:lstStyle/>
          <a:p>
            <a:fld id="{67C7B901-DD5A-4D63-983D-2E3EEDC6FDFD}" type="slidenum">
              <a:rPr lang="en-US" altLang="en-US" smtClean="0"/>
              <a:pPr/>
              <a:t>4</a:t>
            </a:fld>
            <a:endParaRPr lang="en-US" altLang="en-US" dirty="0"/>
          </a:p>
        </p:txBody>
      </p:sp>
      <p:pic>
        <p:nvPicPr>
          <p:cNvPr id="5" name="Picture 4">
            <a:extLst>
              <a:ext uri="{FF2B5EF4-FFF2-40B4-BE49-F238E27FC236}">
                <a16:creationId xmlns:a16="http://schemas.microsoft.com/office/drawing/2014/main" id="{EDCCE37C-F6F8-278D-EFA0-CB5B72C7AC56}"/>
              </a:ext>
            </a:extLst>
          </p:cNvPr>
          <p:cNvPicPr>
            <a:picLocks noChangeAspect="1"/>
          </p:cNvPicPr>
          <p:nvPr/>
        </p:nvPicPr>
        <p:blipFill>
          <a:blip r:embed="rId2"/>
          <a:stretch>
            <a:fillRect/>
          </a:stretch>
        </p:blipFill>
        <p:spPr>
          <a:xfrm>
            <a:off x="3705726" y="-28901"/>
            <a:ext cx="4760570" cy="6886901"/>
          </a:xfrm>
          <a:prstGeom prst="rect">
            <a:avLst/>
          </a:prstGeom>
        </p:spPr>
      </p:pic>
      <p:sp>
        <p:nvSpPr>
          <p:cNvPr id="8" name="Title 7">
            <a:extLst>
              <a:ext uri="{FF2B5EF4-FFF2-40B4-BE49-F238E27FC236}">
                <a16:creationId xmlns:a16="http://schemas.microsoft.com/office/drawing/2014/main" id="{6EBED1F1-3862-345B-DD0A-7BC9947DDEFF}"/>
              </a:ext>
            </a:extLst>
          </p:cNvPr>
          <p:cNvSpPr>
            <a:spLocks noGrp="1"/>
          </p:cNvSpPr>
          <p:nvPr>
            <p:ph type="title"/>
          </p:nvPr>
        </p:nvSpPr>
        <p:spPr/>
        <p:txBody>
          <a:bodyPr/>
          <a:lstStyle/>
          <a:p>
            <a:endParaRPr lang="en-US"/>
          </a:p>
        </p:txBody>
      </p:sp>
    </p:spTree>
    <p:extLst>
      <p:ext uri="{BB962C8B-B14F-4D97-AF65-F5344CB8AC3E}">
        <p14:creationId xmlns:p14="http://schemas.microsoft.com/office/powerpoint/2010/main" val="40073168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DC677-F72E-5314-44C7-26EAF0BB0FCB}"/>
              </a:ext>
            </a:extLst>
          </p:cNvPr>
          <p:cNvSpPr>
            <a:spLocks noGrp="1"/>
          </p:cNvSpPr>
          <p:nvPr>
            <p:ph type="title"/>
          </p:nvPr>
        </p:nvSpPr>
        <p:spPr/>
        <p:txBody>
          <a:bodyPr/>
          <a:lstStyle/>
          <a:p>
            <a:r>
              <a:rPr lang="en-US" dirty="0"/>
              <a:t>Travel Requests</a:t>
            </a:r>
          </a:p>
        </p:txBody>
      </p:sp>
      <p:sp>
        <p:nvSpPr>
          <p:cNvPr id="3" name="Content Placeholder 2">
            <a:extLst>
              <a:ext uri="{FF2B5EF4-FFF2-40B4-BE49-F238E27FC236}">
                <a16:creationId xmlns:a16="http://schemas.microsoft.com/office/drawing/2014/main" id="{8DA0857F-0475-7CA9-E87F-74D0265D445C}"/>
              </a:ext>
            </a:extLst>
          </p:cNvPr>
          <p:cNvSpPr>
            <a:spLocks noGrp="1"/>
          </p:cNvSpPr>
          <p:nvPr>
            <p:ph idx="1"/>
          </p:nvPr>
        </p:nvSpPr>
        <p:spPr/>
        <p:txBody>
          <a:bodyPr/>
          <a:lstStyle/>
          <a:p>
            <a:r>
              <a:rPr lang="en-US" dirty="0"/>
              <a:t>Lead assessor coordinates with other assessors (and site if desired) to choose an appropriate hotel. </a:t>
            </a:r>
          </a:p>
          <a:p>
            <a:r>
              <a:rPr lang="en-US" dirty="0"/>
              <a:t>Travelers should make all efforts to get government per diem rate</a:t>
            </a:r>
          </a:p>
          <a:p>
            <a:pPr lvl="1"/>
            <a:r>
              <a:rPr lang="en-US" dirty="0"/>
              <a:t>If government rate is unavailable, over per diem </a:t>
            </a:r>
            <a:r>
              <a:rPr lang="en-US" i="1" dirty="0"/>
              <a:t>may</a:t>
            </a:r>
            <a:r>
              <a:rPr lang="en-US" dirty="0"/>
              <a:t> be authorized</a:t>
            </a:r>
          </a:p>
          <a:p>
            <a:pPr lvl="1"/>
            <a:r>
              <a:rPr lang="en-US" dirty="0">
                <a:ea typeface="Calibri" panose="020F0502020204030204" pitchFamily="34" charset="0"/>
                <a:cs typeface="Times New Roman" panose="02020603050405020304" pitchFamily="18" charset="0"/>
              </a:rPr>
              <a:t>Cameron</a:t>
            </a:r>
            <a:r>
              <a:rPr lang="en-US" sz="2000" dirty="0">
                <a:ea typeface="Calibri" panose="020F0502020204030204" pitchFamily="34" charset="0"/>
                <a:cs typeface="Times New Roman" panose="02020603050405020304" pitchFamily="18" charset="0"/>
              </a:rPr>
              <a:t> and Kira need to have hotel price per night </a:t>
            </a:r>
            <a:r>
              <a:rPr lang="en-US" sz="2000" b="1" dirty="0">
                <a:ea typeface="Calibri" panose="020F0502020204030204" pitchFamily="34" charset="0"/>
                <a:cs typeface="Times New Roman" panose="02020603050405020304" pitchFamily="18" charset="0"/>
              </a:rPr>
              <a:t>prior</a:t>
            </a:r>
            <a:r>
              <a:rPr lang="en-US" sz="2000" dirty="0">
                <a:ea typeface="Calibri" panose="020F0502020204030204" pitchFamily="34" charset="0"/>
                <a:cs typeface="Times New Roman" panose="02020603050405020304" pitchFamily="18" charset="0"/>
              </a:rPr>
              <a:t> to completing the travel authorization (</a:t>
            </a:r>
            <a:r>
              <a:rPr lang="en-US" dirty="0"/>
              <a:t>over per diem must be approved in advance)</a:t>
            </a:r>
          </a:p>
          <a:p>
            <a:r>
              <a:rPr lang="en-US" dirty="0"/>
              <a:t>Travelers are responsible to make their own hotel reservations</a:t>
            </a:r>
          </a:p>
          <a:p>
            <a:pPr lvl="1"/>
            <a:r>
              <a:rPr lang="en-US" dirty="0"/>
              <a:t>Cameron/Kira make rental car and flight reservations</a:t>
            </a:r>
          </a:p>
          <a:p>
            <a:r>
              <a:rPr lang="en-US" altLang="en-US" dirty="0"/>
              <a:t>For transportation between home and airport: Identify taxi, uber, POV mileage (roundtrip), airport parking, etc. </a:t>
            </a:r>
          </a:p>
          <a:p>
            <a:r>
              <a:rPr lang="en-US" dirty="0"/>
              <a:t>The sooner the better</a:t>
            </a:r>
          </a:p>
          <a:p>
            <a:pPr lvl="1"/>
            <a:endParaRPr lang="en-US" dirty="0"/>
          </a:p>
        </p:txBody>
      </p:sp>
      <p:sp>
        <p:nvSpPr>
          <p:cNvPr id="4" name="Slide Number Placeholder 3">
            <a:extLst>
              <a:ext uri="{FF2B5EF4-FFF2-40B4-BE49-F238E27FC236}">
                <a16:creationId xmlns:a16="http://schemas.microsoft.com/office/drawing/2014/main" id="{897F5773-F1D3-7383-D8B7-2F6DAE9544B2}"/>
              </a:ext>
            </a:extLst>
          </p:cNvPr>
          <p:cNvSpPr>
            <a:spLocks noGrp="1"/>
          </p:cNvSpPr>
          <p:nvPr>
            <p:ph type="sldNum" sz="quarter" idx="10"/>
          </p:nvPr>
        </p:nvSpPr>
        <p:spPr/>
        <p:txBody>
          <a:bodyPr/>
          <a:lstStyle/>
          <a:p>
            <a:fld id="{67C7B901-DD5A-4D63-983D-2E3EEDC6FDFD}" type="slidenum">
              <a:rPr lang="en-US" altLang="en-US" smtClean="0"/>
              <a:pPr/>
              <a:t>5</a:t>
            </a:fld>
            <a:endParaRPr lang="en-US" altLang="en-US" dirty="0"/>
          </a:p>
        </p:txBody>
      </p:sp>
    </p:spTree>
    <p:extLst>
      <p:ext uri="{BB962C8B-B14F-4D97-AF65-F5344CB8AC3E}">
        <p14:creationId xmlns:p14="http://schemas.microsoft.com/office/powerpoint/2010/main" val="38393560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a:extLst>
              <a:ext uri="{FF2B5EF4-FFF2-40B4-BE49-F238E27FC236}">
                <a16:creationId xmlns:a16="http://schemas.microsoft.com/office/drawing/2014/main" id="{8DB068E0-7854-5B3C-71F6-8F1DF1E20CF6}"/>
              </a:ext>
            </a:extLst>
          </p:cNvPr>
          <p:cNvSpPr>
            <a:spLocks noGrp="1" noChangeArrowheads="1"/>
          </p:cNvSpPr>
          <p:nvPr>
            <p:ph type="title"/>
          </p:nvPr>
        </p:nvSpPr>
        <p:spPr/>
        <p:txBody>
          <a:bodyPr/>
          <a:lstStyle/>
          <a:p>
            <a:pPr eaLnBrk="1" hangingPunct="1"/>
            <a:r>
              <a:rPr lang="en-US" altLang="en-US"/>
              <a:t>Rental Car/Local transportation</a:t>
            </a:r>
          </a:p>
        </p:txBody>
      </p:sp>
      <p:sp>
        <p:nvSpPr>
          <p:cNvPr id="23555" name="Rectangle 3">
            <a:extLst>
              <a:ext uri="{FF2B5EF4-FFF2-40B4-BE49-F238E27FC236}">
                <a16:creationId xmlns:a16="http://schemas.microsoft.com/office/drawing/2014/main" id="{4DC02EC6-5760-F1A0-D31E-217080BB447A}"/>
              </a:ext>
            </a:extLst>
          </p:cNvPr>
          <p:cNvSpPr>
            <a:spLocks noGrp="1" noChangeArrowheads="1"/>
          </p:cNvSpPr>
          <p:nvPr>
            <p:ph idx="1"/>
          </p:nvPr>
        </p:nvSpPr>
        <p:spPr/>
        <p:txBody>
          <a:bodyPr/>
          <a:lstStyle/>
          <a:p>
            <a:pPr>
              <a:spcBef>
                <a:spcPts val="600"/>
              </a:spcBef>
              <a:spcAft>
                <a:spcPts val="600"/>
              </a:spcAft>
            </a:pPr>
            <a:r>
              <a:rPr lang="en-US" altLang="en-US" sz="2400" dirty="0"/>
              <a:t>One car per team</a:t>
            </a:r>
          </a:p>
          <a:p>
            <a:pPr>
              <a:spcBef>
                <a:spcPts val="600"/>
              </a:spcBef>
              <a:spcAft>
                <a:spcPts val="600"/>
              </a:spcAft>
              <a:buFont typeface="Wingdings" panose="05000000000000000000" pitchFamily="2" charset="2"/>
              <a:buChar char="§"/>
            </a:pPr>
            <a:r>
              <a:rPr lang="en-US" altLang="en-US" sz="2400" dirty="0"/>
              <a:t>Rental car typically is reserved under Lead Assessor’s name, but be sure to let Cameron/Kira know who should be assigned</a:t>
            </a:r>
          </a:p>
          <a:p>
            <a:pPr>
              <a:spcBef>
                <a:spcPts val="600"/>
              </a:spcBef>
              <a:spcAft>
                <a:spcPts val="600"/>
              </a:spcAft>
              <a:buFont typeface="Wingdings" panose="05000000000000000000" pitchFamily="2" charset="2"/>
              <a:buChar char="§"/>
            </a:pPr>
            <a:r>
              <a:rPr lang="en-US" altLang="en-US" sz="2400" dirty="0"/>
              <a:t>Travelers must use the LEAST expensive </a:t>
            </a:r>
            <a:r>
              <a:rPr lang="en-US" altLang="en-US" sz="2400" u="sng" dirty="0"/>
              <a:t>compact car</a:t>
            </a:r>
            <a:r>
              <a:rPr lang="en-US" altLang="en-US" sz="2400" dirty="0"/>
              <a:t> available</a:t>
            </a:r>
          </a:p>
          <a:p>
            <a:pPr lvl="1">
              <a:spcBef>
                <a:spcPts val="600"/>
              </a:spcBef>
              <a:spcAft>
                <a:spcPts val="600"/>
              </a:spcAft>
              <a:buFont typeface="Wingdings" panose="05000000000000000000" pitchFamily="2" charset="2"/>
              <a:buChar char="§"/>
            </a:pPr>
            <a:r>
              <a:rPr lang="en-US" altLang="en-US" sz="2200" dirty="0"/>
              <a:t>If more than 2 assessors are going a larger car may be justified</a:t>
            </a:r>
          </a:p>
          <a:p>
            <a:pPr>
              <a:spcBef>
                <a:spcPts val="600"/>
              </a:spcBef>
              <a:spcAft>
                <a:spcPts val="600"/>
              </a:spcAft>
            </a:pPr>
            <a:r>
              <a:rPr lang="en-US" altLang="en-US" sz="2400" dirty="0"/>
              <a:t>Indicate assessment duration</a:t>
            </a:r>
          </a:p>
          <a:p>
            <a:pPr>
              <a:spcBef>
                <a:spcPts val="600"/>
              </a:spcBef>
              <a:buFont typeface="Wingdings" panose="05000000000000000000" pitchFamily="2" charset="2"/>
              <a:buChar char="§"/>
            </a:pPr>
            <a:r>
              <a:rPr lang="en-US" altLang="en-US" sz="2400" dirty="0"/>
              <a:t>Submit justification for rental car</a:t>
            </a:r>
          </a:p>
          <a:p>
            <a:pPr marL="800100" lvl="1" indent="-342900">
              <a:spcAft>
                <a:spcPts val="600"/>
              </a:spcAft>
              <a:buFont typeface="Wingdings" panose="05000000000000000000" pitchFamily="2" charset="2"/>
              <a:buChar char="§"/>
            </a:pPr>
            <a:r>
              <a:rPr lang="en-US" altLang="en-US" sz="2000" dirty="0"/>
              <a:t>Basic justification (1 car per team, travel between hotel and site</a:t>
            </a:r>
            <a:r>
              <a:rPr lang="en-US" altLang="en-US" dirty="0"/>
              <a:t>)</a:t>
            </a:r>
          </a:p>
          <a:p>
            <a:pPr marL="503237" indent="-342900">
              <a:spcAft>
                <a:spcPts val="600"/>
              </a:spcAft>
            </a:pPr>
            <a:r>
              <a:rPr lang="en-US" altLang="en-US" sz="2400" dirty="0"/>
              <a:t>If possible, identify any known airport, hotel, or other parking fees that will be necessary</a:t>
            </a:r>
          </a:p>
          <a:p>
            <a:pPr>
              <a:spcBef>
                <a:spcPts val="600"/>
              </a:spcBef>
              <a:spcAft>
                <a:spcPts val="600"/>
              </a:spcAft>
              <a:buFont typeface="Wingdings" panose="05000000000000000000" pitchFamily="2" charset="2"/>
              <a:buChar char="§"/>
            </a:pPr>
            <a:endParaRPr lang="en-US" altLang="en-US" sz="2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a:extLst>
              <a:ext uri="{FF2B5EF4-FFF2-40B4-BE49-F238E27FC236}">
                <a16:creationId xmlns:a16="http://schemas.microsoft.com/office/drawing/2014/main" id="{1C2664FA-7F4F-8682-6F95-B1B6B4CF54C5}"/>
              </a:ext>
            </a:extLst>
          </p:cNvPr>
          <p:cNvSpPr>
            <a:spLocks noGrp="1" noChangeArrowheads="1"/>
          </p:cNvSpPr>
          <p:nvPr>
            <p:ph type="title"/>
          </p:nvPr>
        </p:nvSpPr>
        <p:spPr/>
        <p:txBody>
          <a:bodyPr/>
          <a:lstStyle/>
          <a:p>
            <a:pPr eaLnBrk="1" hangingPunct="1"/>
            <a:r>
              <a:rPr lang="en-US" altLang="en-US"/>
              <a:t>Rental Car/Local transportation</a:t>
            </a:r>
          </a:p>
        </p:txBody>
      </p:sp>
      <p:sp>
        <p:nvSpPr>
          <p:cNvPr id="24579" name="Rectangle 3">
            <a:extLst>
              <a:ext uri="{FF2B5EF4-FFF2-40B4-BE49-F238E27FC236}">
                <a16:creationId xmlns:a16="http://schemas.microsoft.com/office/drawing/2014/main" id="{8D4B58B1-5793-ED4F-466B-7C0E4A490EC5}"/>
              </a:ext>
            </a:extLst>
          </p:cNvPr>
          <p:cNvSpPr>
            <a:spLocks noGrp="1" noChangeArrowheads="1"/>
          </p:cNvSpPr>
          <p:nvPr>
            <p:ph idx="1"/>
          </p:nvPr>
        </p:nvSpPr>
        <p:spPr/>
        <p:txBody>
          <a:bodyPr/>
          <a:lstStyle/>
          <a:p>
            <a:pPr>
              <a:spcBef>
                <a:spcPts val="600"/>
              </a:spcBef>
              <a:buFont typeface="Wingdings" panose="05000000000000000000" pitchFamily="2" charset="2"/>
              <a:buChar char="§"/>
            </a:pPr>
            <a:r>
              <a:rPr lang="en-US" altLang="en-US" sz="2400" dirty="0"/>
              <a:t>Save receipts for</a:t>
            </a:r>
          </a:p>
          <a:p>
            <a:pPr marL="800100" lvl="1" indent="-342900">
              <a:buFont typeface="Wingdings" panose="05000000000000000000" pitchFamily="2" charset="2"/>
              <a:buChar char="§"/>
            </a:pPr>
            <a:r>
              <a:rPr lang="en-US" altLang="en-US" sz="2000" dirty="0"/>
              <a:t>Rental car gas</a:t>
            </a:r>
          </a:p>
          <a:p>
            <a:pPr marL="800100" lvl="1" indent="-342900">
              <a:buFont typeface="Wingdings" panose="05000000000000000000" pitchFamily="2" charset="2"/>
              <a:buChar char="§"/>
            </a:pPr>
            <a:r>
              <a:rPr lang="en-US" altLang="en-US" sz="2000" dirty="0"/>
              <a:t>Shuttle to/from airport</a:t>
            </a:r>
          </a:p>
          <a:p>
            <a:pPr marL="800100" lvl="1" indent="-342900">
              <a:buFont typeface="Wingdings" panose="05000000000000000000" pitchFamily="2" charset="2"/>
              <a:buChar char="§"/>
            </a:pPr>
            <a:r>
              <a:rPr lang="en-US" altLang="en-US" sz="2000" dirty="0"/>
              <a:t>Taxi to/from airport</a:t>
            </a:r>
          </a:p>
          <a:p>
            <a:pPr>
              <a:spcBef>
                <a:spcPts val="600"/>
              </a:spcBef>
              <a:spcAft>
                <a:spcPts val="600"/>
              </a:spcAft>
            </a:pPr>
            <a:r>
              <a:rPr lang="en-US" altLang="en-US" sz="2400" dirty="0"/>
              <a:t>Travelers will NOT be reimbursed for purchasing pre-paid refueling options.  </a:t>
            </a:r>
          </a:p>
          <a:p>
            <a:pPr>
              <a:spcBef>
                <a:spcPts val="600"/>
              </a:spcBef>
              <a:spcAft>
                <a:spcPts val="600"/>
              </a:spcAft>
            </a:pPr>
            <a:r>
              <a:rPr lang="en-US" altLang="en-US" sz="2400" dirty="0"/>
              <a:t>Travelers should refuel prior to returning an approved rental vehicle.</a:t>
            </a:r>
          </a:p>
          <a:p>
            <a:pPr>
              <a:spcBef>
                <a:spcPts val="600"/>
              </a:spcBef>
              <a:spcAft>
                <a:spcPts val="600"/>
              </a:spcAft>
              <a:buFont typeface="Wingdings" panose="05000000000000000000" pitchFamily="2" charset="2"/>
              <a:buChar char="§"/>
            </a:pPr>
            <a:r>
              <a:rPr lang="en-US" altLang="en-US" sz="2400" dirty="0"/>
              <a:t>Taxi for meals is not reimbursable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758866-46F1-B492-3E6C-7B34CF4CB9E4}"/>
              </a:ext>
            </a:extLst>
          </p:cNvPr>
          <p:cNvSpPr>
            <a:spLocks noGrp="1"/>
          </p:cNvSpPr>
          <p:nvPr>
            <p:ph type="title"/>
          </p:nvPr>
        </p:nvSpPr>
        <p:spPr>
          <a:xfrm>
            <a:off x="499611" y="0"/>
            <a:ext cx="10160000" cy="570451"/>
          </a:xfrm>
        </p:spPr>
        <p:txBody>
          <a:bodyPr/>
          <a:lstStyle/>
          <a:p>
            <a:pPr algn="r"/>
            <a:r>
              <a:rPr lang="en-US" dirty="0"/>
              <a:t>DOELAP Travel Expense Report</a:t>
            </a:r>
          </a:p>
        </p:txBody>
      </p:sp>
      <p:sp>
        <p:nvSpPr>
          <p:cNvPr id="4" name="Slide Number Placeholder 3">
            <a:extLst>
              <a:ext uri="{FF2B5EF4-FFF2-40B4-BE49-F238E27FC236}">
                <a16:creationId xmlns:a16="http://schemas.microsoft.com/office/drawing/2014/main" id="{9BDA266C-8ECD-84A0-AB00-FE3A8AEC548B}"/>
              </a:ext>
            </a:extLst>
          </p:cNvPr>
          <p:cNvSpPr>
            <a:spLocks noGrp="1"/>
          </p:cNvSpPr>
          <p:nvPr>
            <p:ph type="sldNum" sz="quarter" idx="10"/>
          </p:nvPr>
        </p:nvSpPr>
        <p:spPr/>
        <p:txBody>
          <a:bodyPr/>
          <a:lstStyle/>
          <a:p>
            <a:fld id="{67C7B901-DD5A-4D63-983D-2E3EEDC6FDFD}" type="slidenum">
              <a:rPr lang="en-US" altLang="en-US" smtClean="0"/>
              <a:pPr/>
              <a:t>8</a:t>
            </a:fld>
            <a:endParaRPr lang="en-US" altLang="en-US" dirty="0"/>
          </a:p>
        </p:txBody>
      </p:sp>
      <p:pic>
        <p:nvPicPr>
          <p:cNvPr id="5" name="Picture 4">
            <a:extLst>
              <a:ext uri="{FF2B5EF4-FFF2-40B4-BE49-F238E27FC236}">
                <a16:creationId xmlns:a16="http://schemas.microsoft.com/office/drawing/2014/main" id="{5985095A-2292-035F-76E6-8001D97D87F4}"/>
              </a:ext>
            </a:extLst>
          </p:cNvPr>
          <p:cNvPicPr>
            <a:picLocks noChangeAspect="1"/>
          </p:cNvPicPr>
          <p:nvPr/>
        </p:nvPicPr>
        <p:blipFill>
          <a:blip r:embed="rId2"/>
          <a:stretch>
            <a:fillRect/>
          </a:stretch>
        </p:blipFill>
        <p:spPr>
          <a:xfrm>
            <a:off x="1" y="1"/>
            <a:ext cx="5926310" cy="3155568"/>
          </a:xfrm>
          <a:prstGeom prst="rect">
            <a:avLst/>
          </a:prstGeom>
        </p:spPr>
      </p:pic>
      <p:pic>
        <p:nvPicPr>
          <p:cNvPr id="9" name="Picture 8">
            <a:extLst>
              <a:ext uri="{FF2B5EF4-FFF2-40B4-BE49-F238E27FC236}">
                <a16:creationId xmlns:a16="http://schemas.microsoft.com/office/drawing/2014/main" id="{6FCDE3B3-2996-92C9-FA1E-3A244707A01D}"/>
              </a:ext>
            </a:extLst>
          </p:cNvPr>
          <p:cNvPicPr>
            <a:picLocks noChangeAspect="1"/>
          </p:cNvPicPr>
          <p:nvPr/>
        </p:nvPicPr>
        <p:blipFill>
          <a:blip r:embed="rId3"/>
          <a:stretch>
            <a:fillRect/>
          </a:stretch>
        </p:blipFill>
        <p:spPr>
          <a:xfrm>
            <a:off x="6169794" y="2350719"/>
            <a:ext cx="6022206" cy="4507280"/>
          </a:xfrm>
          <a:prstGeom prst="rect">
            <a:avLst/>
          </a:prstGeom>
        </p:spPr>
      </p:pic>
    </p:spTree>
    <p:extLst>
      <p:ext uri="{BB962C8B-B14F-4D97-AF65-F5344CB8AC3E}">
        <p14:creationId xmlns:p14="http://schemas.microsoft.com/office/powerpoint/2010/main" val="28136373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43EFF-8D0A-6412-4BF8-0AEDDCE7401D}"/>
              </a:ext>
            </a:extLst>
          </p:cNvPr>
          <p:cNvSpPr>
            <a:spLocks noGrp="1"/>
          </p:cNvSpPr>
          <p:nvPr>
            <p:ph type="title"/>
          </p:nvPr>
        </p:nvSpPr>
        <p:spPr/>
        <p:txBody>
          <a:bodyPr/>
          <a:lstStyle/>
          <a:p>
            <a:r>
              <a:rPr lang="en-US" dirty="0"/>
              <a:t>Receipts</a:t>
            </a:r>
          </a:p>
        </p:txBody>
      </p:sp>
      <p:sp>
        <p:nvSpPr>
          <p:cNvPr id="3" name="Content Placeholder 2">
            <a:extLst>
              <a:ext uri="{FF2B5EF4-FFF2-40B4-BE49-F238E27FC236}">
                <a16:creationId xmlns:a16="http://schemas.microsoft.com/office/drawing/2014/main" id="{AE3AABBC-627C-E1D8-EB56-5AE90C31E103}"/>
              </a:ext>
            </a:extLst>
          </p:cNvPr>
          <p:cNvSpPr>
            <a:spLocks noGrp="1"/>
          </p:cNvSpPr>
          <p:nvPr>
            <p:ph idx="1"/>
          </p:nvPr>
        </p:nvSpPr>
        <p:spPr/>
        <p:txBody>
          <a:bodyPr/>
          <a:lstStyle/>
          <a:p>
            <a:r>
              <a:rPr lang="en-US" dirty="0"/>
              <a:t>Ease of Voucher Processing:</a:t>
            </a:r>
          </a:p>
          <a:p>
            <a:pPr lvl="1"/>
            <a:r>
              <a:rPr lang="en-US" dirty="0"/>
              <a:t>Hotel </a:t>
            </a:r>
          </a:p>
          <a:p>
            <a:pPr lvl="1"/>
            <a:r>
              <a:rPr lang="en-US" dirty="0"/>
              <a:t>Baggage Fees</a:t>
            </a:r>
          </a:p>
          <a:p>
            <a:pPr lvl="1"/>
            <a:r>
              <a:rPr lang="en-US" dirty="0"/>
              <a:t>Rental Car</a:t>
            </a:r>
          </a:p>
          <a:p>
            <a:pPr lvl="1"/>
            <a:r>
              <a:rPr lang="en-US" dirty="0"/>
              <a:t>Gas for Rental Car</a:t>
            </a:r>
          </a:p>
          <a:p>
            <a:pPr lvl="1"/>
            <a:r>
              <a:rPr lang="en-US" dirty="0"/>
              <a:t>Parking</a:t>
            </a:r>
          </a:p>
          <a:p>
            <a:pPr lvl="1"/>
            <a:r>
              <a:rPr lang="en-US" dirty="0"/>
              <a:t>Taxis/Uber</a:t>
            </a:r>
          </a:p>
          <a:p>
            <a:pPr lvl="1"/>
            <a:r>
              <a:rPr lang="en-US" dirty="0"/>
              <a:t>Airport Parking</a:t>
            </a:r>
          </a:p>
          <a:p>
            <a:pPr lvl="1"/>
            <a:r>
              <a:rPr lang="en-US" dirty="0"/>
              <a:t>Etc. </a:t>
            </a:r>
          </a:p>
          <a:p>
            <a:pPr marL="411163" lvl="1" indent="0">
              <a:buNone/>
            </a:pPr>
            <a:endParaRPr lang="en-US" dirty="0"/>
          </a:p>
          <a:p>
            <a:pPr lvl="1">
              <a:buFont typeface="Wingdings" panose="05000000000000000000" pitchFamily="2" charset="2"/>
              <a:buChar char="q"/>
            </a:pPr>
            <a:r>
              <a:rPr lang="en-US" dirty="0"/>
              <a:t>CC Snip acceptable for some charges if a receipt is not available </a:t>
            </a:r>
          </a:p>
        </p:txBody>
      </p:sp>
      <p:sp>
        <p:nvSpPr>
          <p:cNvPr id="4" name="Slide Number Placeholder 3">
            <a:extLst>
              <a:ext uri="{FF2B5EF4-FFF2-40B4-BE49-F238E27FC236}">
                <a16:creationId xmlns:a16="http://schemas.microsoft.com/office/drawing/2014/main" id="{39CF72CB-F512-C690-6372-47DAF5E37793}"/>
              </a:ext>
            </a:extLst>
          </p:cNvPr>
          <p:cNvSpPr>
            <a:spLocks noGrp="1"/>
          </p:cNvSpPr>
          <p:nvPr>
            <p:ph type="sldNum" sz="quarter" idx="10"/>
          </p:nvPr>
        </p:nvSpPr>
        <p:spPr/>
        <p:txBody>
          <a:bodyPr/>
          <a:lstStyle/>
          <a:p>
            <a:fld id="{67C7B901-DD5A-4D63-983D-2E3EEDC6FDFD}" type="slidenum">
              <a:rPr lang="en-US" altLang="en-US" smtClean="0"/>
              <a:pPr/>
              <a:t>9</a:t>
            </a:fld>
            <a:endParaRPr lang="en-US" altLang="en-US" dirty="0"/>
          </a:p>
        </p:txBody>
      </p:sp>
    </p:spTree>
    <p:extLst>
      <p:ext uri="{BB962C8B-B14F-4D97-AF65-F5344CB8AC3E}">
        <p14:creationId xmlns:p14="http://schemas.microsoft.com/office/powerpoint/2010/main" val="534251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CB78D-FD25-68C2-3BA4-CF4DE34242D2}"/>
              </a:ext>
            </a:extLst>
          </p:cNvPr>
          <p:cNvSpPr>
            <a:spLocks noGrp="1"/>
          </p:cNvSpPr>
          <p:nvPr>
            <p:ph type="title"/>
          </p:nvPr>
        </p:nvSpPr>
        <p:spPr/>
        <p:txBody>
          <a:bodyPr/>
          <a:lstStyle/>
          <a:p>
            <a:r>
              <a:rPr lang="en-US" dirty="0"/>
              <a:t>When Travel Goes Wrong</a:t>
            </a:r>
          </a:p>
        </p:txBody>
      </p:sp>
      <p:sp>
        <p:nvSpPr>
          <p:cNvPr id="3" name="Content Placeholder 2">
            <a:extLst>
              <a:ext uri="{FF2B5EF4-FFF2-40B4-BE49-F238E27FC236}">
                <a16:creationId xmlns:a16="http://schemas.microsoft.com/office/drawing/2014/main" id="{72446E7F-B1E9-13F2-F63C-E16F60EB39B1}"/>
              </a:ext>
            </a:extLst>
          </p:cNvPr>
          <p:cNvSpPr>
            <a:spLocks noGrp="1"/>
          </p:cNvSpPr>
          <p:nvPr>
            <p:ph idx="1"/>
          </p:nvPr>
        </p:nvSpPr>
        <p:spPr/>
        <p:txBody>
          <a:bodyPr/>
          <a:lstStyle/>
          <a:p>
            <a:r>
              <a:rPr lang="en-US" dirty="0"/>
              <a:t>Personal issues</a:t>
            </a:r>
          </a:p>
          <a:p>
            <a:r>
              <a:rPr lang="en-US" dirty="0"/>
              <a:t>Flights delayed/cancelled</a:t>
            </a:r>
          </a:p>
          <a:p>
            <a:r>
              <a:rPr lang="en-US" dirty="0"/>
              <a:t>Rental car accident</a:t>
            </a:r>
          </a:p>
          <a:p>
            <a:r>
              <a:rPr lang="en-US" dirty="0"/>
              <a:t>Other issues?</a:t>
            </a:r>
          </a:p>
          <a:p>
            <a:r>
              <a:rPr lang="en-US" sz="2400" b="1" dirty="0" err="1"/>
              <a:t>AdTrav</a:t>
            </a:r>
            <a:r>
              <a:rPr lang="en-US" sz="2400" b="1" dirty="0"/>
              <a:t>: 888-205-2369</a:t>
            </a:r>
          </a:p>
          <a:p>
            <a:endParaRPr lang="en-US" dirty="0"/>
          </a:p>
        </p:txBody>
      </p:sp>
      <p:sp>
        <p:nvSpPr>
          <p:cNvPr id="4" name="Slide Number Placeholder 3">
            <a:extLst>
              <a:ext uri="{FF2B5EF4-FFF2-40B4-BE49-F238E27FC236}">
                <a16:creationId xmlns:a16="http://schemas.microsoft.com/office/drawing/2014/main" id="{7B60E435-F8C1-5E00-86B8-0AB3224519DD}"/>
              </a:ext>
            </a:extLst>
          </p:cNvPr>
          <p:cNvSpPr>
            <a:spLocks noGrp="1"/>
          </p:cNvSpPr>
          <p:nvPr>
            <p:ph type="sldNum" sz="quarter" idx="10"/>
          </p:nvPr>
        </p:nvSpPr>
        <p:spPr/>
        <p:txBody>
          <a:bodyPr/>
          <a:lstStyle/>
          <a:p>
            <a:fld id="{67C7B901-DD5A-4D63-983D-2E3EEDC6FDFD}" type="slidenum">
              <a:rPr lang="en-US" altLang="en-US" smtClean="0"/>
              <a:pPr/>
              <a:t>10</a:t>
            </a:fld>
            <a:endParaRPr lang="en-US" altLang="en-US" dirty="0"/>
          </a:p>
        </p:txBody>
      </p:sp>
    </p:spTree>
    <p:extLst>
      <p:ext uri="{BB962C8B-B14F-4D97-AF65-F5344CB8AC3E}">
        <p14:creationId xmlns:p14="http://schemas.microsoft.com/office/powerpoint/2010/main" val="41346040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980F7D-7793-3A43-367A-D0B06A75D03E}"/>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1AA7075D-CC10-56BA-D2AC-1489704FC9E3}"/>
              </a:ext>
            </a:extLst>
          </p:cNvPr>
          <p:cNvSpPr>
            <a:spLocks noGrp="1"/>
          </p:cNvSpPr>
          <p:nvPr>
            <p:ph idx="1"/>
          </p:nvPr>
        </p:nvSpPr>
        <p:spPr/>
        <p:txBody>
          <a:bodyPr/>
          <a:lstStyle/>
          <a:p>
            <a:endParaRPr lang="en-US"/>
          </a:p>
        </p:txBody>
      </p:sp>
      <p:sp>
        <p:nvSpPr>
          <p:cNvPr id="4" name="Slide Number Placeholder 3">
            <a:extLst>
              <a:ext uri="{FF2B5EF4-FFF2-40B4-BE49-F238E27FC236}">
                <a16:creationId xmlns:a16="http://schemas.microsoft.com/office/drawing/2014/main" id="{4D3095B6-E285-D077-7889-3B7060AAEB76}"/>
              </a:ext>
            </a:extLst>
          </p:cNvPr>
          <p:cNvSpPr>
            <a:spLocks noGrp="1"/>
          </p:cNvSpPr>
          <p:nvPr>
            <p:ph type="sldNum" sz="quarter" idx="10"/>
          </p:nvPr>
        </p:nvSpPr>
        <p:spPr/>
        <p:txBody>
          <a:bodyPr/>
          <a:lstStyle/>
          <a:p>
            <a:fld id="{67C7B901-DD5A-4D63-983D-2E3EEDC6FDFD}" type="slidenum">
              <a:rPr lang="en-US" altLang="en-US" smtClean="0"/>
              <a:pPr/>
              <a:t>11</a:t>
            </a:fld>
            <a:endParaRPr lang="en-US" altLang="en-US" dirty="0"/>
          </a:p>
        </p:txBody>
      </p:sp>
    </p:spTree>
    <p:extLst>
      <p:ext uri="{BB962C8B-B14F-4D97-AF65-F5344CB8AC3E}">
        <p14:creationId xmlns:p14="http://schemas.microsoft.com/office/powerpoint/2010/main" val="19743568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Override1.xml><?xml version="1.0" encoding="utf-8"?>
<a:themeOverride xmlns:a="http://schemas.openxmlformats.org/drawingml/2006/main">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themeOverride>
</file>

<file path=ppt/theme/themeOverride2.xml><?xml version="1.0" encoding="utf-8"?>
<a:themeOverride xmlns:a="http://schemas.openxmlformats.org/drawingml/2006/main">
  <a:clrScheme name="Composite">
    <a:dk1>
      <a:sysClr val="windowText" lastClr="000000"/>
    </a:dk1>
    <a:lt1>
      <a:sysClr val="window" lastClr="FFFFFF"/>
    </a:lt1>
    <a:dk2>
      <a:srgbClr val="5B6973"/>
    </a:dk2>
    <a:lt2>
      <a:srgbClr val="E7ECED"/>
    </a:lt2>
    <a:accent1>
      <a:srgbClr val="98C723"/>
    </a:accent1>
    <a:accent2>
      <a:srgbClr val="59B0B9"/>
    </a:accent2>
    <a:accent3>
      <a:srgbClr val="DEAE00"/>
    </a:accent3>
    <a:accent4>
      <a:srgbClr val="B77BB4"/>
    </a:accent4>
    <a:accent5>
      <a:srgbClr val="E0773C"/>
    </a:accent5>
    <a:accent6>
      <a:srgbClr val="A98D63"/>
    </a:accent6>
    <a:hlink>
      <a:srgbClr val="26CBEC"/>
    </a:hlink>
    <a:folHlink>
      <a:srgbClr val="598C8C"/>
    </a:folHlink>
  </a:clrScheme>
</a:themeOverride>
</file>

<file path=docProps/app.xml><?xml version="1.0" encoding="utf-8"?>
<Properties xmlns="http://schemas.openxmlformats.org/officeDocument/2006/extended-properties" xmlns:vt="http://schemas.openxmlformats.org/officeDocument/2006/docPropsVTypes">
  <TotalTime>300</TotalTime>
  <Words>511</Words>
  <Application>Microsoft Office PowerPoint</Application>
  <PresentationFormat>Widescreen</PresentationFormat>
  <Paragraphs>73</Paragraphs>
  <Slides>11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11</vt:i4>
      </vt:variant>
    </vt:vector>
  </HeadingPairs>
  <TitlesOfParts>
    <vt:vector size="16" baseType="lpstr">
      <vt:lpstr>Arial</vt:lpstr>
      <vt:lpstr>Calibri</vt:lpstr>
      <vt:lpstr>Calibri </vt:lpstr>
      <vt:lpstr>Wingdings</vt:lpstr>
      <vt:lpstr>Adjacency</vt:lpstr>
      <vt:lpstr>DOELAP External Dosimetry Training Travel Topics</vt:lpstr>
      <vt:lpstr>Travel Contacts</vt:lpstr>
      <vt:lpstr>Funding for Assessor Travel</vt:lpstr>
      <vt:lpstr>PowerPoint Presentation</vt:lpstr>
      <vt:lpstr>Travel Requests</vt:lpstr>
      <vt:lpstr>Rental Car/Local transportation</vt:lpstr>
      <vt:lpstr>Rental Car/Local transportation</vt:lpstr>
      <vt:lpstr>DOELAP Travel Expense Report</vt:lpstr>
      <vt:lpstr>Receipts</vt:lpstr>
      <vt:lpstr>When Travel Goes Wrong</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Bohrer, Steven E</dc:creator>
  <cp:lastModifiedBy>Jones, Kira J</cp:lastModifiedBy>
  <cp:revision>16</cp:revision>
  <dcterms:created xsi:type="dcterms:W3CDTF">2023-07-27T20:19:49Z</dcterms:created>
  <dcterms:modified xsi:type="dcterms:W3CDTF">2026-09-14T17:06:59Z</dcterms:modified>
</cp:coreProperties>
</file>